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Lst>
  <p:sldSz cx="18288000" cy="10287000"/>
  <p:notesSz cx="6858000" cy="9144000"/>
  <p:embeddedFontLst>
    <p:embeddedFont>
      <p:font typeface="Glacial Indifference Italics" panose="020B0604020202020204" charset="0"/>
      <p:regular r:id="rId24"/>
    </p:embeddedFont>
    <p:embeddedFont>
      <p:font typeface="Libre Baskerville" panose="02000000000000000000" pitchFamily="2" charset="0"/>
      <p:regular r:id="rId25"/>
      <p:bold r:id="rId26"/>
      <p:italic r:id="rId27"/>
    </p:embeddedFont>
    <p:embeddedFont>
      <p:font typeface="Open Sans" panose="020B0606030504020204" pitchFamily="34" charset="0"/>
      <p:regular r:id="rId28"/>
    </p:embeddedFont>
    <p:embeddedFont>
      <p:font typeface="Open Sans Bold" panose="020B0604020202020204" charset="0"/>
      <p:regular r:id="rId29"/>
    </p:embeddedFont>
    <p:embeddedFont>
      <p:font typeface="Open Sans Italics" panose="020B0604020202020204" charset="0"/>
      <p:regular r:id="rId30"/>
    </p:embeddedFont>
    <p:embeddedFont>
      <p:font typeface="Safira March" panose="020B0604020202020204" charset="0"/>
      <p:regular r:id="rId31"/>
    </p:embeddedFont>
    <p:embeddedFont>
      <p:font typeface="The Seasons"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82" d="100"/>
          <a:sy n="82" d="100"/>
        </p:scale>
        <p:origin x="114"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0" y="0"/>
            <a:ext cx="18288000" cy="10287000"/>
          </a:xfrm>
          <a:custGeom>
            <a:avLst/>
            <a:gdLst/>
            <a:ahLst/>
            <a:cxnLst/>
            <a:rect l="l" t="t" r="r" b="b"/>
            <a:pathLst>
              <a:path w="18288000" h="10287000">
                <a:moveTo>
                  <a:pt x="0" y="10287000"/>
                </a:moveTo>
                <a:lnTo>
                  <a:pt x="18288000" y="10287000"/>
                </a:lnTo>
                <a:lnTo>
                  <a:pt x="18288000" y="0"/>
                </a:lnTo>
                <a:lnTo>
                  <a:pt x="0" y="0"/>
                </a:lnTo>
                <a:lnTo>
                  <a:pt x="0" y="10287000"/>
                </a:lnTo>
                <a:close/>
              </a:path>
            </a:pathLst>
          </a:custGeom>
          <a:blipFill>
            <a:blip r:embed="rId2"/>
            <a:stretch>
              <a:fillRect t="-15131" b="-15131"/>
            </a:stretch>
          </a:blipFill>
        </p:spPr>
      </p:sp>
      <p:sp>
        <p:nvSpPr>
          <p:cNvPr id="3" name="Freeform 3"/>
          <p:cNvSpPr/>
          <p:nvPr/>
        </p:nvSpPr>
        <p:spPr>
          <a:xfrm>
            <a:off x="0" y="0"/>
            <a:ext cx="6858000" cy="10287000"/>
          </a:xfrm>
          <a:custGeom>
            <a:avLst/>
            <a:gdLst/>
            <a:ahLst/>
            <a:cxnLst/>
            <a:rect l="l" t="t" r="r" b="b"/>
            <a:pathLst>
              <a:path w="6858000" h="10287000">
                <a:moveTo>
                  <a:pt x="0" y="0"/>
                </a:moveTo>
                <a:lnTo>
                  <a:pt x="6858000" y="0"/>
                </a:lnTo>
                <a:lnTo>
                  <a:pt x="6858000" y="10287000"/>
                </a:lnTo>
                <a:lnTo>
                  <a:pt x="0" y="10287000"/>
                </a:lnTo>
                <a:lnTo>
                  <a:pt x="0" y="0"/>
                </a:lnTo>
                <a:close/>
              </a:path>
            </a:pathLst>
          </a:custGeom>
          <a:blipFill>
            <a:blip r:embed="rId3"/>
            <a:stretch>
              <a:fillRect l="-10000" r="-10000"/>
            </a:stretch>
          </a:blipFill>
        </p:spPr>
      </p:sp>
      <p:sp>
        <p:nvSpPr>
          <p:cNvPr id="4" name="TextBox 4"/>
          <p:cNvSpPr txBox="1"/>
          <p:nvPr/>
        </p:nvSpPr>
        <p:spPr>
          <a:xfrm>
            <a:off x="8763000" y="6945728"/>
            <a:ext cx="7943497" cy="1401110"/>
          </a:xfrm>
          <a:prstGeom prst="rect">
            <a:avLst/>
          </a:prstGeom>
        </p:spPr>
        <p:txBody>
          <a:bodyPr lIns="0" tIns="0" rIns="0" bIns="0" rtlCol="0" anchor="t">
            <a:spAutoFit/>
          </a:bodyPr>
          <a:lstStyle/>
          <a:p>
            <a:pPr algn="ctr">
              <a:lnSpc>
                <a:spcPts val="5275"/>
              </a:lnSpc>
            </a:pPr>
            <a:r>
              <a:rPr lang="en-US" sz="4839" spc="300" dirty="0" err="1">
                <a:solidFill>
                  <a:srgbClr val="000000"/>
                </a:solidFill>
                <a:latin typeface="The Seasons"/>
                <a:ea typeface="The Seasons"/>
                <a:cs typeface="The Seasons"/>
                <a:sym typeface="The Seasons"/>
              </a:rPr>
              <a:t>Incontro</a:t>
            </a:r>
            <a:r>
              <a:rPr lang="en-US" sz="4839" spc="300" dirty="0">
                <a:solidFill>
                  <a:srgbClr val="000000"/>
                </a:solidFill>
                <a:latin typeface="The Seasons"/>
                <a:ea typeface="The Seasons"/>
                <a:cs typeface="The Seasons"/>
                <a:sym typeface="The Seasons"/>
              </a:rPr>
              <a:t> </a:t>
            </a:r>
            <a:r>
              <a:rPr lang="en-US" sz="4839" spc="300" dirty="0" err="1">
                <a:solidFill>
                  <a:srgbClr val="000000"/>
                </a:solidFill>
                <a:latin typeface="The Seasons"/>
                <a:ea typeface="The Seasons"/>
                <a:cs typeface="The Seasons"/>
                <a:sym typeface="The Seasons"/>
              </a:rPr>
              <a:t>d’equipe</a:t>
            </a:r>
            <a:endParaRPr lang="en-US" sz="4839" spc="300" dirty="0">
              <a:solidFill>
                <a:srgbClr val="000000"/>
              </a:solidFill>
              <a:latin typeface="The Seasons"/>
              <a:ea typeface="The Seasons"/>
              <a:cs typeface="The Seasons"/>
              <a:sym typeface="The Seasons"/>
            </a:endParaRPr>
          </a:p>
          <a:p>
            <a:pPr marL="0" lvl="0" indent="0" algn="ctr">
              <a:lnSpc>
                <a:spcPts val="5275"/>
              </a:lnSpc>
            </a:pPr>
            <a:r>
              <a:rPr lang="en-US" sz="4839" spc="300" dirty="0">
                <a:solidFill>
                  <a:srgbClr val="000000"/>
                </a:solidFill>
                <a:latin typeface="The Seasons"/>
                <a:ea typeface="The Seasons"/>
                <a:cs typeface="The Seasons"/>
                <a:sym typeface="The Seasons"/>
              </a:rPr>
              <a:t>02/10/2024</a:t>
            </a:r>
          </a:p>
        </p:txBody>
      </p:sp>
      <p:sp>
        <p:nvSpPr>
          <p:cNvPr id="5" name="TextBox 5"/>
          <p:cNvSpPr txBox="1"/>
          <p:nvPr/>
        </p:nvSpPr>
        <p:spPr>
          <a:xfrm>
            <a:off x="7844454" y="2386010"/>
            <a:ext cx="9635382" cy="2619556"/>
          </a:xfrm>
          <a:prstGeom prst="rect">
            <a:avLst/>
          </a:prstGeom>
        </p:spPr>
        <p:txBody>
          <a:bodyPr lIns="0" tIns="0" rIns="0" bIns="0" rtlCol="0" anchor="t">
            <a:spAutoFit/>
          </a:bodyPr>
          <a:lstStyle/>
          <a:p>
            <a:pPr algn="ctr">
              <a:lnSpc>
                <a:spcPts val="10975"/>
              </a:lnSpc>
            </a:pPr>
            <a:r>
              <a:rPr lang="en-US" sz="4835" spc="749">
                <a:solidFill>
                  <a:srgbClr val="000000"/>
                </a:solidFill>
                <a:latin typeface="Safira March"/>
                <a:ea typeface="Safira March"/>
                <a:cs typeface="Safira March"/>
                <a:sym typeface="Safira March"/>
              </a:rPr>
              <a:t>IL FEMMINICIDIO:</a:t>
            </a:r>
          </a:p>
          <a:p>
            <a:pPr algn="ctr">
              <a:lnSpc>
                <a:spcPts val="10975"/>
              </a:lnSpc>
            </a:pPr>
            <a:r>
              <a:rPr lang="en-US" sz="4835" spc="749">
                <a:solidFill>
                  <a:srgbClr val="000000"/>
                </a:solidFill>
                <a:latin typeface="Safira March"/>
                <a:ea typeface="Safira March"/>
                <a:cs typeface="Safira March"/>
                <a:sym typeface="Safira March"/>
              </a:rPr>
              <a:t>DATI STATISTICI</a:t>
            </a:r>
          </a:p>
        </p:txBody>
      </p:sp>
      <p:sp>
        <p:nvSpPr>
          <p:cNvPr id="6" name="TextBox 6"/>
          <p:cNvSpPr txBox="1"/>
          <p:nvPr/>
        </p:nvSpPr>
        <p:spPr>
          <a:xfrm>
            <a:off x="9484881" y="9248775"/>
            <a:ext cx="6354530" cy="435133"/>
          </a:xfrm>
          <a:prstGeom prst="rect">
            <a:avLst/>
          </a:prstGeom>
        </p:spPr>
        <p:txBody>
          <a:bodyPr lIns="0" tIns="0" rIns="0" bIns="0" rtlCol="0" anchor="t">
            <a:spAutoFit/>
          </a:bodyPr>
          <a:lstStyle/>
          <a:p>
            <a:pPr marL="0" lvl="0" indent="0" algn="ctr">
              <a:lnSpc>
                <a:spcPts val="3051"/>
              </a:lnSpc>
            </a:pPr>
            <a:r>
              <a:rPr lang="en-US" sz="2799" spc="173">
                <a:solidFill>
                  <a:srgbClr val="000000"/>
                </a:solidFill>
                <a:latin typeface="The Seasons"/>
                <a:ea typeface="The Seasons"/>
                <a:cs typeface="The Seasons"/>
                <a:sym typeface="The Seasons"/>
              </a:rPr>
              <a:t>Consultorio Familiare Verona Sud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31" b="-15131"/>
            </a:stretch>
          </a:blipFill>
        </p:spPr>
      </p:sp>
      <p:sp>
        <p:nvSpPr>
          <p:cNvPr id="3" name="Freeform 3"/>
          <p:cNvSpPr/>
          <p:nvPr/>
        </p:nvSpPr>
        <p:spPr>
          <a:xfrm>
            <a:off x="3493371" y="1804356"/>
            <a:ext cx="11301259" cy="2740555"/>
          </a:xfrm>
          <a:custGeom>
            <a:avLst/>
            <a:gdLst/>
            <a:ahLst/>
            <a:cxnLst/>
            <a:rect l="l" t="t" r="r" b="b"/>
            <a:pathLst>
              <a:path w="11301259" h="2740555">
                <a:moveTo>
                  <a:pt x="0" y="0"/>
                </a:moveTo>
                <a:lnTo>
                  <a:pt x="11301258" y="0"/>
                </a:lnTo>
                <a:lnTo>
                  <a:pt x="11301258" y="2740555"/>
                </a:lnTo>
                <a:lnTo>
                  <a:pt x="0" y="2740555"/>
                </a:lnTo>
                <a:lnTo>
                  <a:pt x="0" y="0"/>
                </a:lnTo>
                <a:close/>
              </a:path>
            </a:pathLst>
          </a:custGeom>
          <a:blipFill>
            <a:blip r:embed="rId3"/>
            <a:stretch>
              <a:fillRect/>
            </a:stretch>
          </a:blipFill>
        </p:spPr>
      </p:sp>
      <p:sp>
        <p:nvSpPr>
          <p:cNvPr id="4" name="Freeform 4"/>
          <p:cNvSpPr/>
          <p:nvPr/>
        </p:nvSpPr>
        <p:spPr>
          <a:xfrm>
            <a:off x="3734644" y="5834493"/>
            <a:ext cx="11301259" cy="3404504"/>
          </a:xfrm>
          <a:custGeom>
            <a:avLst/>
            <a:gdLst/>
            <a:ahLst/>
            <a:cxnLst/>
            <a:rect l="l" t="t" r="r" b="b"/>
            <a:pathLst>
              <a:path w="11301259" h="3404504">
                <a:moveTo>
                  <a:pt x="0" y="0"/>
                </a:moveTo>
                <a:lnTo>
                  <a:pt x="11301259" y="0"/>
                </a:lnTo>
                <a:lnTo>
                  <a:pt x="11301259" y="3404504"/>
                </a:lnTo>
                <a:lnTo>
                  <a:pt x="0" y="3404504"/>
                </a:lnTo>
                <a:lnTo>
                  <a:pt x="0" y="0"/>
                </a:lnTo>
                <a:close/>
              </a:path>
            </a:pathLst>
          </a:custGeom>
          <a:blipFill>
            <a:blip r:embed="rId4"/>
            <a:stretch>
              <a:fillRect/>
            </a:stretch>
          </a:blipFill>
        </p:spPr>
      </p:sp>
      <p:sp>
        <p:nvSpPr>
          <p:cNvPr id="5" name="TextBox 5"/>
          <p:cNvSpPr txBox="1"/>
          <p:nvPr/>
        </p:nvSpPr>
        <p:spPr>
          <a:xfrm>
            <a:off x="391833" y="454718"/>
            <a:ext cx="17504335" cy="1029833"/>
          </a:xfrm>
          <a:prstGeom prst="rect">
            <a:avLst/>
          </a:prstGeom>
        </p:spPr>
        <p:txBody>
          <a:bodyPr lIns="0" tIns="0" rIns="0" bIns="0" rtlCol="0" anchor="t">
            <a:spAutoFit/>
          </a:bodyPr>
          <a:lstStyle/>
          <a:p>
            <a:pPr algn="ctr">
              <a:lnSpc>
                <a:spcPts val="4137"/>
              </a:lnSpc>
            </a:pPr>
            <a:r>
              <a:rPr lang="en-US" sz="2955">
                <a:solidFill>
                  <a:srgbClr val="000000"/>
                </a:solidFill>
                <a:latin typeface="Open Sans"/>
                <a:ea typeface="Open Sans"/>
                <a:cs typeface="Open Sans"/>
                <a:sym typeface="Open Sans"/>
              </a:rPr>
              <a:t>“Nel 2023 continuano a risultare predominanti le vittime di genere femminile, che si attestano all’81%.</a:t>
            </a:r>
          </a:p>
        </p:txBody>
      </p:sp>
      <p:sp>
        <p:nvSpPr>
          <p:cNvPr id="6" name="TextBox 6"/>
          <p:cNvSpPr txBox="1"/>
          <p:nvPr/>
        </p:nvSpPr>
        <p:spPr>
          <a:xfrm>
            <a:off x="2066305" y="9754897"/>
            <a:ext cx="14155391" cy="306704"/>
          </a:xfrm>
          <a:prstGeom prst="rect">
            <a:avLst/>
          </a:prstGeom>
        </p:spPr>
        <p:txBody>
          <a:bodyPr lIns="0" tIns="0" rIns="0" bIns="0" rtlCol="0" anchor="t">
            <a:spAutoFit/>
          </a:bodyPr>
          <a:lstStyle/>
          <a:p>
            <a:pPr algn="l">
              <a:lnSpc>
                <a:spcPts val="2520"/>
              </a:lnSpc>
            </a:pPr>
            <a:r>
              <a:rPr lang="en-US" sz="1800" i="1">
                <a:solidFill>
                  <a:srgbClr val="000000"/>
                </a:solidFill>
                <a:latin typeface="Glacial Indifference Italics"/>
                <a:ea typeface="Glacial Indifference Italics"/>
                <a:cs typeface="Glacial Indifference Italics"/>
                <a:sym typeface="Glacial Indifference Italics"/>
              </a:rPr>
              <a:t>Fonte: Report 8 marzo 2024, Ministero dell’Interno, https://www.poliziadistato.it/statics/27/report-8-marzo-donne-vittime-di-violenza.pdfL</a:t>
            </a:r>
          </a:p>
        </p:txBody>
      </p:sp>
      <p:sp>
        <p:nvSpPr>
          <p:cNvPr id="7" name="TextBox 7"/>
          <p:cNvSpPr txBox="1"/>
          <p:nvPr/>
        </p:nvSpPr>
        <p:spPr>
          <a:xfrm>
            <a:off x="633106" y="4838446"/>
            <a:ext cx="17504335" cy="543433"/>
          </a:xfrm>
          <a:prstGeom prst="rect">
            <a:avLst/>
          </a:prstGeom>
        </p:spPr>
        <p:txBody>
          <a:bodyPr lIns="0" tIns="0" rIns="0" bIns="0" rtlCol="0" anchor="t">
            <a:spAutoFit/>
          </a:bodyPr>
          <a:lstStyle/>
          <a:p>
            <a:pPr algn="ctr">
              <a:lnSpc>
                <a:spcPts val="4417"/>
              </a:lnSpc>
            </a:pPr>
            <a:r>
              <a:rPr lang="en-US" sz="3155">
                <a:solidFill>
                  <a:srgbClr val="000000"/>
                </a:solidFill>
                <a:latin typeface="Open Sans"/>
                <a:ea typeface="Open Sans"/>
                <a:cs typeface="Open Sans"/>
                <a:sym typeface="Open Sans"/>
              </a:rPr>
              <a:t>Il 93% delle stesse sono maggiorenni e il 76% è di nazionalità italiana.”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31" b="-15131"/>
            </a:stretch>
          </a:blipFill>
        </p:spPr>
      </p:sp>
      <p:sp>
        <p:nvSpPr>
          <p:cNvPr id="3" name="Freeform 3"/>
          <p:cNvSpPr/>
          <p:nvPr/>
        </p:nvSpPr>
        <p:spPr>
          <a:xfrm>
            <a:off x="694907" y="2102243"/>
            <a:ext cx="11146278" cy="6352823"/>
          </a:xfrm>
          <a:custGeom>
            <a:avLst/>
            <a:gdLst/>
            <a:ahLst/>
            <a:cxnLst/>
            <a:rect l="l" t="t" r="r" b="b"/>
            <a:pathLst>
              <a:path w="11146278" h="6352823">
                <a:moveTo>
                  <a:pt x="0" y="0"/>
                </a:moveTo>
                <a:lnTo>
                  <a:pt x="11146278" y="0"/>
                </a:lnTo>
                <a:lnTo>
                  <a:pt x="11146278" y="6352823"/>
                </a:lnTo>
                <a:lnTo>
                  <a:pt x="0" y="6352823"/>
                </a:lnTo>
                <a:lnTo>
                  <a:pt x="0" y="0"/>
                </a:lnTo>
                <a:close/>
              </a:path>
            </a:pathLst>
          </a:custGeom>
          <a:blipFill>
            <a:blip r:embed="rId3"/>
            <a:stretch>
              <a:fillRect l="-3122" r="-1665"/>
            </a:stretch>
          </a:blipFill>
        </p:spPr>
      </p:sp>
      <p:sp>
        <p:nvSpPr>
          <p:cNvPr id="4" name="TextBox 4"/>
          <p:cNvSpPr txBox="1"/>
          <p:nvPr/>
        </p:nvSpPr>
        <p:spPr>
          <a:xfrm>
            <a:off x="2066305" y="9754897"/>
            <a:ext cx="14155391" cy="306704"/>
          </a:xfrm>
          <a:prstGeom prst="rect">
            <a:avLst/>
          </a:prstGeom>
        </p:spPr>
        <p:txBody>
          <a:bodyPr lIns="0" tIns="0" rIns="0" bIns="0" rtlCol="0" anchor="t">
            <a:spAutoFit/>
          </a:bodyPr>
          <a:lstStyle/>
          <a:p>
            <a:pPr algn="l">
              <a:lnSpc>
                <a:spcPts val="2520"/>
              </a:lnSpc>
            </a:pPr>
            <a:r>
              <a:rPr lang="en-US" sz="1800" i="1">
                <a:solidFill>
                  <a:srgbClr val="000000"/>
                </a:solidFill>
                <a:latin typeface="Glacial Indifference Italics"/>
                <a:ea typeface="Glacial Indifference Italics"/>
                <a:cs typeface="Glacial Indifference Italics"/>
                <a:sym typeface="Glacial Indifference Italics"/>
              </a:rPr>
              <a:t>Fonte: Report 8 marzo 2024, Ministero dell’Interno, https://www.poliziadistato.it/statics/27/report-8-marzo-donne-vittime-di-violenza.pdfL</a:t>
            </a:r>
          </a:p>
        </p:txBody>
      </p:sp>
      <p:sp>
        <p:nvSpPr>
          <p:cNvPr id="5" name="TextBox 5"/>
          <p:cNvSpPr txBox="1"/>
          <p:nvPr/>
        </p:nvSpPr>
        <p:spPr>
          <a:xfrm>
            <a:off x="5185246" y="733438"/>
            <a:ext cx="7917507" cy="846386"/>
          </a:xfrm>
          <a:prstGeom prst="rect">
            <a:avLst/>
          </a:prstGeom>
        </p:spPr>
        <p:txBody>
          <a:bodyPr wrap="square" lIns="0" tIns="0" rIns="0" bIns="0" rtlCol="0" anchor="t">
            <a:spAutoFit/>
          </a:bodyPr>
          <a:lstStyle/>
          <a:p>
            <a:pPr algn="ctr">
              <a:lnSpc>
                <a:spcPts val="6580"/>
              </a:lnSpc>
            </a:pPr>
            <a:r>
              <a:rPr lang="en-US" sz="4700" dirty="0">
                <a:solidFill>
                  <a:srgbClr val="920A0A"/>
                </a:solidFill>
                <a:latin typeface="Libre Baskerville"/>
                <a:ea typeface="Libre Baskerville"/>
                <a:cs typeface="Libre Baskerville"/>
                <a:sym typeface="Libre Baskerville"/>
              </a:rPr>
              <a:t>VIOLENZE SESSUALI</a:t>
            </a:r>
          </a:p>
        </p:txBody>
      </p:sp>
      <p:sp>
        <p:nvSpPr>
          <p:cNvPr id="6" name="TextBox 6"/>
          <p:cNvSpPr txBox="1"/>
          <p:nvPr/>
        </p:nvSpPr>
        <p:spPr>
          <a:xfrm>
            <a:off x="12257088" y="2045093"/>
            <a:ext cx="5548781" cy="6425101"/>
          </a:xfrm>
          <a:prstGeom prst="rect">
            <a:avLst/>
          </a:prstGeom>
        </p:spPr>
        <p:txBody>
          <a:bodyPr lIns="0" tIns="0" rIns="0" bIns="0" rtlCol="0" anchor="t">
            <a:spAutoFit/>
          </a:bodyPr>
          <a:lstStyle/>
          <a:p>
            <a:pPr algn="ctr">
              <a:lnSpc>
                <a:spcPts val="3645"/>
              </a:lnSpc>
            </a:pPr>
            <a:r>
              <a:rPr lang="en-US" sz="2603">
                <a:solidFill>
                  <a:srgbClr val="000000"/>
                </a:solidFill>
                <a:latin typeface="Open Sans"/>
                <a:ea typeface="Open Sans"/>
                <a:cs typeface="Open Sans"/>
                <a:sym typeface="Open Sans"/>
              </a:rPr>
              <a:t>“ Dal 2020, anno nel quale si è registrato il dato minore (4.497), l’incremento è stato significativo e, nel 2022, ha raggiunto il picco del periodo in esame con 6.291 eventi, mostrando una diminuzione nell’ultimo anno (6.062). Sostanzialmente stabile l’efficacia dell’azione investigativa, con una percentuale di casi scoperti che si attesta tra il 70% e il 77%. Il dato del 2023 (74%) indica che, in tre casi su quattro, i presunti colpevoli sono stati individuati.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31" b="-15131"/>
            </a:stretch>
          </a:blipFill>
        </p:spPr>
      </p:sp>
      <p:sp>
        <p:nvSpPr>
          <p:cNvPr id="3" name="Freeform 3"/>
          <p:cNvSpPr/>
          <p:nvPr/>
        </p:nvSpPr>
        <p:spPr>
          <a:xfrm>
            <a:off x="960376" y="1554694"/>
            <a:ext cx="10141072" cy="7925789"/>
          </a:xfrm>
          <a:custGeom>
            <a:avLst/>
            <a:gdLst/>
            <a:ahLst/>
            <a:cxnLst/>
            <a:rect l="l" t="t" r="r" b="b"/>
            <a:pathLst>
              <a:path w="10141072" h="7925789">
                <a:moveTo>
                  <a:pt x="0" y="0"/>
                </a:moveTo>
                <a:lnTo>
                  <a:pt x="10141072" y="0"/>
                </a:lnTo>
                <a:lnTo>
                  <a:pt x="10141072" y="7925789"/>
                </a:lnTo>
                <a:lnTo>
                  <a:pt x="0" y="7925789"/>
                </a:lnTo>
                <a:lnTo>
                  <a:pt x="0" y="0"/>
                </a:lnTo>
                <a:close/>
              </a:path>
            </a:pathLst>
          </a:custGeom>
          <a:blipFill>
            <a:blip r:embed="rId3"/>
            <a:stretch>
              <a:fillRect/>
            </a:stretch>
          </a:blipFill>
        </p:spPr>
      </p:sp>
      <p:sp>
        <p:nvSpPr>
          <p:cNvPr id="4" name="TextBox 4"/>
          <p:cNvSpPr txBox="1"/>
          <p:nvPr/>
        </p:nvSpPr>
        <p:spPr>
          <a:xfrm>
            <a:off x="2066305" y="9754897"/>
            <a:ext cx="14155391" cy="306704"/>
          </a:xfrm>
          <a:prstGeom prst="rect">
            <a:avLst/>
          </a:prstGeom>
        </p:spPr>
        <p:txBody>
          <a:bodyPr lIns="0" tIns="0" rIns="0" bIns="0" rtlCol="0" anchor="t">
            <a:spAutoFit/>
          </a:bodyPr>
          <a:lstStyle/>
          <a:p>
            <a:pPr algn="l">
              <a:lnSpc>
                <a:spcPts val="2520"/>
              </a:lnSpc>
            </a:pPr>
            <a:r>
              <a:rPr lang="en-US" sz="1800" i="1">
                <a:solidFill>
                  <a:srgbClr val="000000"/>
                </a:solidFill>
                <a:latin typeface="Glacial Indifference Italics"/>
                <a:ea typeface="Glacial Indifference Italics"/>
                <a:cs typeface="Glacial Indifference Italics"/>
                <a:sym typeface="Glacial Indifference Italics"/>
              </a:rPr>
              <a:t>Fonte: Report 8 marzo 2024, Ministero dell’Interno, https://www.poliziadistato.it/statics/27/report-8-marzo-donne-vittime-di-violenza.pdfL</a:t>
            </a:r>
          </a:p>
        </p:txBody>
      </p:sp>
      <p:sp>
        <p:nvSpPr>
          <p:cNvPr id="5" name="TextBox 5"/>
          <p:cNvSpPr txBox="1"/>
          <p:nvPr/>
        </p:nvSpPr>
        <p:spPr>
          <a:xfrm>
            <a:off x="11649061" y="3238687"/>
            <a:ext cx="5965732" cy="4472078"/>
          </a:xfrm>
          <a:prstGeom prst="rect">
            <a:avLst/>
          </a:prstGeom>
        </p:spPr>
        <p:txBody>
          <a:bodyPr lIns="0" tIns="0" rIns="0" bIns="0" rtlCol="0" anchor="t">
            <a:spAutoFit/>
          </a:bodyPr>
          <a:lstStyle/>
          <a:p>
            <a:pPr algn="ctr">
              <a:lnSpc>
                <a:spcPts val="4427"/>
              </a:lnSpc>
            </a:pPr>
            <a:r>
              <a:rPr lang="en-US" sz="2971" spc="222">
                <a:solidFill>
                  <a:srgbClr val="000000"/>
                </a:solidFill>
                <a:latin typeface="Open Sans"/>
                <a:ea typeface="Open Sans"/>
                <a:cs typeface="Open Sans"/>
                <a:sym typeface="Open Sans"/>
              </a:rPr>
              <a:t>“Il Trentino Alto Adige, l’Emilia Romagna </a:t>
            </a:r>
          </a:p>
          <a:p>
            <a:pPr algn="ctr">
              <a:lnSpc>
                <a:spcPts val="4427"/>
              </a:lnSpc>
            </a:pPr>
            <a:r>
              <a:rPr lang="en-US" sz="2971" spc="222">
                <a:solidFill>
                  <a:srgbClr val="000000"/>
                </a:solidFill>
                <a:latin typeface="Open Sans"/>
                <a:ea typeface="Open Sans"/>
                <a:cs typeface="Open Sans"/>
                <a:sym typeface="Open Sans"/>
              </a:rPr>
              <a:t>e la Toscana le regioni con </a:t>
            </a:r>
          </a:p>
          <a:p>
            <a:pPr algn="ctr">
              <a:lnSpc>
                <a:spcPts val="4427"/>
              </a:lnSpc>
            </a:pPr>
            <a:r>
              <a:rPr lang="en-US" sz="2971" spc="222">
                <a:solidFill>
                  <a:srgbClr val="000000"/>
                </a:solidFill>
                <a:latin typeface="Open Sans"/>
                <a:ea typeface="Open Sans"/>
                <a:cs typeface="Open Sans"/>
                <a:sym typeface="Open Sans"/>
              </a:rPr>
              <a:t>la più elevata incidenza</a:t>
            </a:r>
          </a:p>
          <a:p>
            <a:pPr algn="ctr">
              <a:lnSpc>
                <a:spcPts val="4427"/>
              </a:lnSpc>
            </a:pPr>
            <a:r>
              <a:rPr lang="en-US" sz="2971" spc="222">
                <a:solidFill>
                  <a:srgbClr val="000000"/>
                </a:solidFill>
                <a:latin typeface="Open Sans"/>
                <a:ea typeface="Open Sans"/>
                <a:cs typeface="Open Sans"/>
                <a:sym typeface="Open Sans"/>
              </a:rPr>
              <a:t> dei reati commessi , </a:t>
            </a:r>
          </a:p>
          <a:p>
            <a:pPr algn="ctr">
              <a:lnSpc>
                <a:spcPts val="4427"/>
              </a:lnSpc>
            </a:pPr>
            <a:r>
              <a:rPr lang="en-US" sz="2971" spc="222">
                <a:solidFill>
                  <a:srgbClr val="000000"/>
                </a:solidFill>
                <a:latin typeface="Open Sans"/>
                <a:ea typeface="Open Sans"/>
                <a:cs typeface="Open Sans"/>
                <a:sym typeface="Open Sans"/>
              </a:rPr>
              <a:t>mentre Basilicata, Campania e Puglia evidenziano i valori d’incidenza più bassi.”</a:t>
            </a:r>
          </a:p>
        </p:txBody>
      </p:sp>
      <p:sp>
        <p:nvSpPr>
          <p:cNvPr id="6" name="TextBox 6"/>
          <p:cNvSpPr txBox="1"/>
          <p:nvPr/>
        </p:nvSpPr>
        <p:spPr>
          <a:xfrm>
            <a:off x="5794920" y="432240"/>
            <a:ext cx="6698159" cy="771512"/>
          </a:xfrm>
          <a:prstGeom prst="rect">
            <a:avLst/>
          </a:prstGeom>
        </p:spPr>
        <p:txBody>
          <a:bodyPr lIns="0" tIns="0" rIns="0" bIns="0" rtlCol="0" anchor="t">
            <a:spAutoFit/>
          </a:bodyPr>
          <a:lstStyle/>
          <a:p>
            <a:pPr algn="ctr">
              <a:lnSpc>
                <a:spcPts val="6300"/>
              </a:lnSpc>
            </a:pPr>
            <a:r>
              <a:rPr lang="en-US" sz="4500" dirty="0">
                <a:solidFill>
                  <a:srgbClr val="920A0A"/>
                </a:solidFill>
                <a:latin typeface="Libre Baskerville"/>
                <a:ea typeface="Libre Baskerville"/>
                <a:cs typeface="Libre Baskerville"/>
                <a:sym typeface="Libre Baskerville"/>
              </a:rPr>
              <a:t>VIOLENZE SESSUALI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31" b="-15131"/>
            </a:stretch>
          </a:blipFill>
        </p:spPr>
      </p:sp>
      <p:sp>
        <p:nvSpPr>
          <p:cNvPr id="3" name="Freeform 3"/>
          <p:cNvSpPr/>
          <p:nvPr/>
        </p:nvSpPr>
        <p:spPr>
          <a:xfrm>
            <a:off x="3493371" y="1845748"/>
            <a:ext cx="11301259" cy="2698176"/>
          </a:xfrm>
          <a:custGeom>
            <a:avLst/>
            <a:gdLst/>
            <a:ahLst/>
            <a:cxnLst/>
            <a:rect l="l" t="t" r="r" b="b"/>
            <a:pathLst>
              <a:path w="11301259" h="2698176">
                <a:moveTo>
                  <a:pt x="0" y="0"/>
                </a:moveTo>
                <a:lnTo>
                  <a:pt x="11301258" y="0"/>
                </a:lnTo>
                <a:lnTo>
                  <a:pt x="11301258" y="2698176"/>
                </a:lnTo>
                <a:lnTo>
                  <a:pt x="0" y="2698176"/>
                </a:lnTo>
                <a:lnTo>
                  <a:pt x="0" y="0"/>
                </a:lnTo>
                <a:close/>
              </a:path>
            </a:pathLst>
          </a:custGeom>
          <a:blipFill>
            <a:blip r:embed="rId3"/>
            <a:stretch>
              <a:fillRect/>
            </a:stretch>
          </a:blipFill>
        </p:spPr>
      </p:sp>
      <p:sp>
        <p:nvSpPr>
          <p:cNvPr id="4" name="Freeform 4"/>
          <p:cNvSpPr/>
          <p:nvPr/>
        </p:nvSpPr>
        <p:spPr>
          <a:xfrm>
            <a:off x="3648899" y="5743829"/>
            <a:ext cx="11145731" cy="3475137"/>
          </a:xfrm>
          <a:custGeom>
            <a:avLst/>
            <a:gdLst/>
            <a:ahLst/>
            <a:cxnLst/>
            <a:rect l="l" t="t" r="r" b="b"/>
            <a:pathLst>
              <a:path w="11145731" h="3475137">
                <a:moveTo>
                  <a:pt x="0" y="0"/>
                </a:moveTo>
                <a:lnTo>
                  <a:pt x="11145730" y="0"/>
                </a:lnTo>
                <a:lnTo>
                  <a:pt x="11145730" y="3475137"/>
                </a:lnTo>
                <a:lnTo>
                  <a:pt x="0" y="3475137"/>
                </a:lnTo>
                <a:lnTo>
                  <a:pt x="0" y="0"/>
                </a:lnTo>
                <a:close/>
              </a:path>
            </a:pathLst>
          </a:custGeom>
          <a:blipFill>
            <a:blip r:embed="rId4"/>
            <a:stretch>
              <a:fillRect l="-1395"/>
            </a:stretch>
          </a:blipFill>
        </p:spPr>
      </p:sp>
      <p:sp>
        <p:nvSpPr>
          <p:cNvPr id="5" name="TextBox 5"/>
          <p:cNvSpPr txBox="1"/>
          <p:nvPr/>
        </p:nvSpPr>
        <p:spPr>
          <a:xfrm>
            <a:off x="391833" y="454718"/>
            <a:ext cx="17504335" cy="505958"/>
          </a:xfrm>
          <a:prstGeom prst="rect">
            <a:avLst/>
          </a:prstGeom>
        </p:spPr>
        <p:txBody>
          <a:bodyPr lIns="0" tIns="0" rIns="0" bIns="0" rtlCol="0" anchor="t">
            <a:spAutoFit/>
          </a:bodyPr>
          <a:lstStyle/>
          <a:p>
            <a:pPr algn="ctr">
              <a:lnSpc>
                <a:spcPts val="4137"/>
              </a:lnSpc>
            </a:pPr>
            <a:r>
              <a:rPr lang="en-US" sz="2955">
                <a:solidFill>
                  <a:srgbClr val="000000"/>
                </a:solidFill>
                <a:latin typeface="Open Sans"/>
                <a:ea typeface="Open Sans"/>
                <a:cs typeface="Open Sans"/>
                <a:sym typeface="Open Sans"/>
              </a:rPr>
              <a:t>“Nel 2023, quelle di genere femminile continuano a risultare predominanti, con il 91%.</a:t>
            </a:r>
          </a:p>
        </p:txBody>
      </p:sp>
      <p:sp>
        <p:nvSpPr>
          <p:cNvPr id="6" name="TextBox 6"/>
          <p:cNvSpPr txBox="1"/>
          <p:nvPr/>
        </p:nvSpPr>
        <p:spPr>
          <a:xfrm>
            <a:off x="2066305" y="9754897"/>
            <a:ext cx="14155391" cy="306704"/>
          </a:xfrm>
          <a:prstGeom prst="rect">
            <a:avLst/>
          </a:prstGeom>
        </p:spPr>
        <p:txBody>
          <a:bodyPr lIns="0" tIns="0" rIns="0" bIns="0" rtlCol="0" anchor="t">
            <a:spAutoFit/>
          </a:bodyPr>
          <a:lstStyle/>
          <a:p>
            <a:pPr algn="l">
              <a:lnSpc>
                <a:spcPts val="2520"/>
              </a:lnSpc>
            </a:pPr>
            <a:r>
              <a:rPr lang="en-US" sz="1800" i="1">
                <a:solidFill>
                  <a:srgbClr val="000000"/>
                </a:solidFill>
                <a:latin typeface="Glacial Indifference Italics"/>
                <a:ea typeface="Glacial Indifference Italics"/>
                <a:cs typeface="Glacial Indifference Italics"/>
                <a:sym typeface="Glacial Indifference Italics"/>
              </a:rPr>
              <a:t>Fonte: Report 8 marzo 2024, Ministero dell’Interno, https://www.poliziadistato.it/statics/27/report-8-marzo-donne-vittime-di-violenza.pdfL</a:t>
            </a:r>
          </a:p>
        </p:txBody>
      </p:sp>
      <p:sp>
        <p:nvSpPr>
          <p:cNvPr id="7" name="TextBox 7"/>
          <p:cNvSpPr txBox="1"/>
          <p:nvPr/>
        </p:nvSpPr>
        <p:spPr>
          <a:xfrm>
            <a:off x="633106" y="4838446"/>
            <a:ext cx="17504335" cy="543433"/>
          </a:xfrm>
          <a:prstGeom prst="rect">
            <a:avLst/>
          </a:prstGeom>
        </p:spPr>
        <p:txBody>
          <a:bodyPr lIns="0" tIns="0" rIns="0" bIns="0" rtlCol="0" anchor="t">
            <a:spAutoFit/>
          </a:bodyPr>
          <a:lstStyle/>
          <a:p>
            <a:pPr algn="ctr">
              <a:lnSpc>
                <a:spcPts val="4417"/>
              </a:lnSpc>
            </a:pPr>
            <a:r>
              <a:rPr lang="en-US" sz="3155">
                <a:solidFill>
                  <a:srgbClr val="000000"/>
                </a:solidFill>
                <a:latin typeface="Open Sans"/>
                <a:ea typeface="Open Sans"/>
                <a:cs typeface="Open Sans"/>
                <a:sym typeface="Open Sans"/>
              </a:rPr>
              <a:t>Di queste il 71% sono maggiorenni e il 77% di nazionalità italiana.”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31" b="-15131"/>
            </a:stretch>
          </a:blipFill>
        </p:spPr>
      </p:sp>
      <p:sp>
        <p:nvSpPr>
          <p:cNvPr id="3" name="Freeform 3"/>
          <p:cNvSpPr/>
          <p:nvPr/>
        </p:nvSpPr>
        <p:spPr>
          <a:xfrm>
            <a:off x="324712" y="1497217"/>
            <a:ext cx="17638576" cy="8047600"/>
          </a:xfrm>
          <a:custGeom>
            <a:avLst/>
            <a:gdLst/>
            <a:ahLst/>
            <a:cxnLst/>
            <a:rect l="l" t="t" r="r" b="b"/>
            <a:pathLst>
              <a:path w="17638576" h="8047600">
                <a:moveTo>
                  <a:pt x="0" y="0"/>
                </a:moveTo>
                <a:lnTo>
                  <a:pt x="17638576" y="0"/>
                </a:lnTo>
                <a:lnTo>
                  <a:pt x="17638576" y="8047600"/>
                </a:lnTo>
                <a:lnTo>
                  <a:pt x="0" y="8047600"/>
                </a:lnTo>
                <a:lnTo>
                  <a:pt x="0" y="0"/>
                </a:lnTo>
                <a:close/>
              </a:path>
            </a:pathLst>
          </a:custGeom>
          <a:blipFill>
            <a:blip r:embed="rId3"/>
            <a:stretch>
              <a:fillRect/>
            </a:stretch>
          </a:blipFill>
        </p:spPr>
      </p:sp>
      <p:sp>
        <p:nvSpPr>
          <p:cNvPr id="4" name="TextBox 4"/>
          <p:cNvSpPr txBox="1"/>
          <p:nvPr/>
        </p:nvSpPr>
        <p:spPr>
          <a:xfrm>
            <a:off x="2066305" y="9754897"/>
            <a:ext cx="14155391" cy="306704"/>
          </a:xfrm>
          <a:prstGeom prst="rect">
            <a:avLst/>
          </a:prstGeom>
        </p:spPr>
        <p:txBody>
          <a:bodyPr lIns="0" tIns="0" rIns="0" bIns="0" rtlCol="0" anchor="t">
            <a:spAutoFit/>
          </a:bodyPr>
          <a:lstStyle/>
          <a:p>
            <a:pPr algn="l">
              <a:lnSpc>
                <a:spcPts val="2520"/>
              </a:lnSpc>
            </a:pPr>
            <a:r>
              <a:rPr lang="en-US" sz="1800" i="1">
                <a:solidFill>
                  <a:srgbClr val="000000"/>
                </a:solidFill>
                <a:latin typeface="Glacial Indifference Italics"/>
                <a:ea typeface="Glacial Indifference Italics"/>
                <a:cs typeface="Glacial Indifference Italics"/>
                <a:sym typeface="Glacial Indifference Italics"/>
              </a:rPr>
              <a:t>Fonte: Report 8 marzo 2024, Ministero dell’Interno, https://www.poliziadistato.it/statics/27/report-8-marzo-donne-vittime-di-violenza.pdfL</a:t>
            </a:r>
          </a:p>
        </p:txBody>
      </p:sp>
      <p:sp>
        <p:nvSpPr>
          <p:cNvPr id="5" name="TextBox 5"/>
          <p:cNvSpPr txBox="1"/>
          <p:nvPr/>
        </p:nvSpPr>
        <p:spPr>
          <a:xfrm>
            <a:off x="5853311" y="332754"/>
            <a:ext cx="6581379" cy="712456"/>
          </a:xfrm>
          <a:prstGeom prst="rect">
            <a:avLst/>
          </a:prstGeom>
        </p:spPr>
        <p:txBody>
          <a:bodyPr lIns="0" tIns="0" rIns="0" bIns="0" rtlCol="0" anchor="t">
            <a:spAutoFit/>
          </a:bodyPr>
          <a:lstStyle/>
          <a:p>
            <a:pPr algn="ctr">
              <a:lnSpc>
                <a:spcPts val="5880"/>
              </a:lnSpc>
            </a:pPr>
            <a:r>
              <a:rPr lang="en-US" sz="4200">
                <a:solidFill>
                  <a:srgbClr val="920A0A"/>
                </a:solidFill>
                <a:latin typeface="Libre Baskerville"/>
                <a:ea typeface="Libre Baskerville"/>
                <a:cs typeface="Libre Baskerville"/>
                <a:sym typeface="Libre Baskerville"/>
              </a:rPr>
              <a:t>OMICIDI VOLONTARI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31" b="-15131"/>
            </a:stretch>
          </a:blipFill>
        </p:spPr>
      </p:sp>
      <p:sp>
        <p:nvSpPr>
          <p:cNvPr id="3" name="Freeform 3"/>
          <p:cNvSpPr/>
          <p:nvPr/>
        </p:nvSpPr>
        <p:spPr>
          <a:xfrm>
            <a:off x="3140274" y="2926657"/>
            <a:ext cx="12007452" cy="6471983"/>
          </a:xfrm>
          <a:custGeom>
            <a:avLst/>
            <a:gdLst/>
            <a:ahLst/>
            <a:cxnLst/>
            <a:rect l="l" t="t" r="r" b="b"/>
            <a:pathLst>
              <a:path w="12007452" h="6471983">
                <a:moveTo>
                  <a:pt x="0" y="0"/>
                </a:moveTo>
                <a:lnTo>
                  <a:pt x="12007452" y="0"/>
                </a:lnTo>
                <a:lnTo>
                  <a:pt x="12007452" y="6471983"/>
                </a:lnTo>
                <a:lnTo>
                  <a:pt x="0" y="6471983"/>
                </a:lnTo>
                <a:lnTo>
                  <a:pt x="0" y="0"/>
                </a:lnTo>
                <a:close/>
              </a:path>
            </a:pathLst>
          </a:custGeom>
          <a:blipFill>
            <a:blip r:embed="rId3"/>
            <a:stretch>
              <a:fillRect/>
            </a:stretch>
          </a:blipFill>
        </p:spPr>
      </p:sp>
      <p:sp>
        <p:nvSpPr>
          <p:cNvPr id="4" name="TextBox 4"/>
          <p:cNvSpPr txBox="1"/>
          <p:nvPr/>
        </p:nvSpPr>
        <p:spPr>
          <a:xfrm>
            <a:off x="391833" y="454718"/>
            <a:ext cx="17504335" cy="2077583"/>
          </a:xfrm>
          <a:prstGeom prst="rect">
            <a:avLst/>
          </a:prstGeom>
        </p:spPr>
        <p:txBody>
          <a:bodyPr lIns="0" tIns="0" rIns="0" bIns="0" rtlCol="0" anchor="t">
            <a:spAutoFit/>
          </a:bodyPr>
          <a:lstStyle/>
          <a:p>
            <a:pPr algn="ctr">
              <a:lnSpc>
                <a:spcPts val="4137"/>
              </a:lnSpc>
            </a:pPr>
            <a:r>
              <a:rPr lang="en-US" sz="2955">
                <a:solidFill>
                  <a:srgbClr val="000000"/>
                </a:solidFill>
                <a:latin typeface="Open Sans"/>
                <a:ea typeface="Open Sans"/>
                <a:cs typeface="Open Sans"/>
                <a:sym typeface="Open Sans"/>
              </a:rPr>
              <a:t>“Gli omicidi con vittime di genere femminile evidenziano un graduale e costante incremento fino </a:t>
            </a:r>
          </a:p>
          <a:p>
            <a:pPr algn="ctr">
              <a:lnSpc>
                <a:spcPts val="4137"/>
              </a:lnSpc>
            </a:pPr>
            <a:r>
              <a:rPr lang="en-US" sz="2955">
                <a:solidFill>
                  <a:srgbClr val="000000"/>
                </a:solidFill>
                <a:latin typeface="Open Sans"/>
                <a:ea typeface="Open Sans"/>
                <a:cs typeface="Open Sans"/>
                <a:sym typeface="Open Sans"/>
              </a:rPr>
              <a:t>al 2022; nell’ultimo anno in esame, a fronte di un numero totale di eventi che, come detto, continua a crescere, si registra una netta diminuzione di casi, con le vittime di genere femminile che da 128 passano a 120 (-6%).”</a:t>
            </a:r>
          </a:p>
        </p:txBody>
      </p:sp>
      <p:sp>
        <p:nvSpPr>
          <p:cNvPr id="5" name="TextBox 5"/>
          <p:cNvSpPr txBox="1"/>
          <p:nvPr/>
        </p:nvSpPr>
        <p:spPr>
          <a:xfrm>
            <a:off x="2066305" y="9754897"/>
            <a:ext cx="14155391" cy="306704"/>
          </a:xfrm>
          <a:prstGeom prst="rect">
            <a:avLst/>
          </a:prstGeom>
        </p:spPr>
        <p:txBody>
          <a:bodyPr lIns="0" tIns="0" rIns="0" bIns="0" rtlCol="0" anchor="t">
            <a:spAutoFit/>
          </a:bodyPr>
          <a:lstStyle/>
          <a:p>
            <a:pPr algn="l">
              <a:lnSpc>
                <a:spcPts val="2520"/>
              </a:lnSpc>
            </a:pPr>
            <a:r>
              <a:rPr lang="en-US" sz="1800" i="1">
                <a:solidFill>
                  <a:srgbClr val="000000"/>
                </a:solidFill>
                <a:latin typeface="Glacial Indifference Italics"/>
                <a:ea typeface="Glacial Indifference Italics"/>
                <a:cs typeface="Glacial Indifference Italics"/>
                <a:sym typeface="Glacial Indifference Italics"/>
              </a:rPr>
              <a:t>Fonte: Report 8 marzo 2024, Ministero dell’Interno, https://www.poliziadistato.it/statics/27/report-8-marzo-donne-vittime-di-violenza.pdfL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31" b="-15131"/>
            </a:stretch>
          </a:blipFill>
        </p:spPr>
      </p:sp>
      <p:sp>
        <p:nvSpPr>
          <p:cNvPr id="3" name="Freeform 3"/>
          <p:cNvSpPr/>
          <p:nvPr/>
        </p:nvSpPr>
        <p:spPr>
          <a:xfrm>
            <a:off x="3493371" y="1261523"/>
            <a:ext cx="11301259" cy="2698176"/>
          </a:xfrm>
          <a:custGeom>
            <a:avLst/>
            <a:gdLst/>
            <a:ahLst/>
            <a:cxnLst/>
            <a:rect l="l" t="t" r="r" b="b"/>
            <a:pathLst>
              <a:path w="11301259" h="2698176">
                <a:moveTo>
                  <a:pt x="0" y="0"/>
                </a:moveTo>
                <a:lnTo>
                  <a:pt x="11301258" y="0"/>
                </a:lnTo>
                <a:lnTo>
                  <a:pt x="11301258" y="2698175"/>
                </a:lnTo>
                <a:lnTo>
                  <a:pt x="0" y="2698175"/>
                </a:lnTo>
                <a:lnTo>
                  <a:pt x="0" y="0"/>
                </a:lnTo>
                <a:close/>
              </a:path>
            </a:pathLst>
          </a:custGeom>
          <a:blipFill>
            <a:blip r:embed="rId3"/>
            <a:stretch>
              <a:fillRect/>
            </a:stretch>
          </a:blipFill>
        </p:spPr>
      </p:sp>
      <p:sp>
        <p:nvSpPr>
          <p:cNvPr id="4" name="Freeform 4"/>
          <p:cNvSpPr/>
          <p:nvPr/>
        </p:nvSpPr>
        <p:spPr>
          <a:xfrm>
            <a:off x="2615747" y="5032116"/>
            <a:ext cx="13056507" cy="3688463"/>
          </a:xfrm>
          <a:custGeom>
            <a:avLst/>
            <a:gdLst/>
            <a:ahLst/>
            <a:cxnLst/>
            <a:rect l="l" t="t" r="r" b="b"/>
            <a:pathLst>
              <a:path w="13056507" h="3688463">
                <a:moveTo>
                  <a:pt x="0" y="0"/>
                </a:moveTo>
                <a:lnTo>
                  <a:pt x="13056506" y="0"/>
                </a:lnTo>
                <a:lnTo>
                  <a:pt x="13056506" y="3688463"/>
                </a:lnTo>
                <a:lnTo>
                  <a:pt x="0" y="3688463"/>
                </a:lnTo>
                <a:lnTo>
                  <a:pt x="0" y="0"/>
                </a:lnTo>
                <a:close/>
              </a:path>
            </a:pathLst>
          </a:custGeom>
          <a:blipFill>
            <a:blip r:embed="rId4"/>
            <a:stretch>
              <a:fillRect/>
            </a:stretch>
          </a:blipFill>
        </p:spPr>
      </p:sp>
      <p:sp>
        <p:nvSpPr>
          <p:cNvPr id="5" name="TextBox 5"/>
          <p:cNvSpPr txBox="1"/>
          <p:nvPr/>
        </p:nvSpPr>
        <p:spPr>
          <a:xfrm>
            <a:off x="391833" y="454718"/>
            <a:ext cx="17504335" cy="505958"/>
          </a:xfrm>
          <a:prstGeom prst="rect">
            <a:avLst/>
          </a:prstGeom>
        </p:spPr>
        <p:txBody>
          <a:bodyPr lIns="0" tIns="0" rIns="0" bIns="0" rtlCol="0" anchor="t">
            <a:spAutoFit/>
          </a:bodyPr>
          <a:lstStyle/>
          <a:p>
            <a:pPr algn="ctr">
              <a:lnSpc>
                <a:spcPts val="4137"/>
              </a:lnSpc>
            </a:pPr>
            <a:r>
              <a:rPr lang="en-US" sz="2955">
                <a:solidFill>
                  <a:srgbClr val="000000"/>
                </a:solidFill>
                <a:latin typeface="Open Sans"/>
                <a:ea typeface="Open Sans"/>
                <a:cs typeface="Open Sans"/>
                <a:sym typeface="Open Sans"/>
              </a:rPr>
              <a:t>“Analizzando il solo 2023, le donne vittime di omicidio costituiscono il 36% del totale.</a:t>
            </a:r>
          </a:p>
        </p:txBody>
      </p:sp>
      <p:sp>
        <p:nvSpPr>
          <p:cNvPr id="6" name="TextBox 6"/>
          <p:cNvSpPr txBox="1"/>
          <p:nvPr/>
        </p:nvSpPr>
        <p:spPr>
          <a:xfrm>
            <a:off x="2066305" y="9754897"/>
            <a:ext cx="14155391" cy="306704"/>
          </a:xfrm>
          <a:prstGeom prst="rect">
            <a:avLst/>
          </a:prstGeom>
        </p:spPr>
        <p:txBody>
          <a:bodyPr lIns="0" tIns="0" rIns="0" bIns="0" rtlCol="0" anchor="t">
            <a:spAutoFit/>
          </a:bodyPr>
          <a:lstStyle/>
          <a:p>
            <a:pPr algn="l">
              <a:lnSpc>
                <a:spcPts val="2520"/>
              </a:lnSpc>
            </a:pPr>
            <a:r>
              <a:rPr lang="en-US" sz="1800" i="1">
                <a:solidFill>
                  <a:srgbClr val="000000"/>
                </a:solidFill>
                <a:latin typeface="Glacial Indifference Italics"/>
                <a:ea typeface="Glacial Indifference Italics"/>
                <a:cs typeface="Glacial Indifference Italics"/>
                <a:sym typeface="Glacial Indifference Italics"/>
              </a:rPr>
              <a:t>Fonte: Report 8 marzo 2024, Ministero dell’Interno, https://www.poliziadistato.it/statics/27/report-8-marzo-donne-vittime-di-violenza.pdfL</a:t>
            </a:r>
          </a:p>
        </p:txBody>
      </p:sp>
      <p:sp>
        <p:nvSpPr>
          <p:cNvPr id="7" name="TextBox 7"/>
          <p:cNvSpPr txBox="1"/>
          <p:nvPr/>
        </p:nvSpPr>
        <p:spPr>
          <a:xfrm>
            <a:off x="633106" y="4197823"/>
            <a:ext cx="17504335" cy="543433"/>
          </a:xfrm>
          <a:prstGeom prst="rect">
            <a:avLst/>
          </a:prstGeom>
        </p:spPr>
        <p:txBody>
          <a:bodyPr lIns="0" tIns="0" rIns="0" bIns="0" rtlCol="0" anchor="t">
            <a:spAutoFit/>
          </a:bodyPr>
          <a:lstStyle/>
          <a:p>
            <a:pPr algn="ctr">
              <a:lnSpc>
                <a:spcPts val="4417"/>
              </a:lnSpc>
            </a:pPr>
            <a:r>
              <a:rPr lang="en-US" sz="3155">
                <a:solidFill>
                  <a:srgbClr val="000000"/>
                </a:solidFill>
                <a:latin typeface="Open Sans"/>
                <a:ea typeface="Open Sans"/>
                <a:cs typeface="Open Sans"/>
                <a:sym typeface="Open Sans"/>
              </a:rPr>
              <a:t>Di queste, il 97% erano maggiorenni e l’87% italiane.”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31" b="-15131"/>
            </a:stretch>
          </a:blipFill>
        </p:spPr>
      </p:sp>
      <p:sp>
        <p:nvSpPr>
          <p:cNvPr id="3" name="Freeform 3"/>
          <p:cNvSpPr/>
          <p:nvPr/>
        </p:nvSpPr>
        <p:spPr>
          <a:xfrm>
            <a:off x="3620239" y="3417885"/>
            <a:ext cx="11047523" cy="6013402"/>
          </a:xfrm>
          <a:custGeom>
            <a:avLst/>
            <a:gdLst/>
            <a:ahLst/>
            <a:cxnLst/>
            <a:rect l="l" t="t" r="r" b="b"/>
            <a:pathLst>
              <a:path w="11047523" h="6013402">
                <a:moveTo>
                  <a:pt x="0" y="0"/>
                </a:moveTo>
                <a:lnTo>
                  <a:pt x="11047522" y="0"/>
                </a:lnTo>
                <a:lnTo>
                  <a:pt x="11047522" y="6013402"/>
                </a:lnTo>
                <a:lnTo>
                  <a:pt x="0" y="6013402"/>
                </a:lnTo>
                <a:lnTo>
                  <a:pt x="0" y="0"/>
                </a:lnTo>
                <a:close/>
              </a:path>
            </a:pathLst>
          </a:custGeom>
          <a:blipFill>
            <a:blip r:embed="rId3"/>
            <a:stretch>
              <a:fillRect/>
            </a:stretch>
          </a:blipFill>
        </p:spPr>
      </p:sp>
      <p:sp>
        <p:nvSpPr>
          <p:cNvPr id="4" name="TextBox 4"/>
          <p:cNvSpPr txBox="1"/>
          <p:nvPr/>
        </p:nvSpPr>
        <p:spPr>
          <a:xfrm>
            <a:off x="391833" y="454718"/>
            <a:ext cx="17504335" cy="2601458"/>
          </a:xfrm>
          <a:prstGeom prst="rect">
            <a:avLst/>
          </a:prstGeom>
        </p:spPr>
        <p:txBody>
          <a:bodyPr lIns="0" tIns="0" rIns="0" bIns="0" rtlCol="0" anchor="t">
            <a:spAutoFit/>
          </a:bodyPr>
          <a:lstStyle/>
          <a:p>
            <a:pPr algn="ctr">
              <a:lnSpc>
                <a:spcPts val="4137"/>
              </a:lnSpc>
            </a:pPr>
            <a:r>
              <a:rPr lang="en-US" sz="2955">
                <a:solidFill>
                  <a:srgbClr val="000000"/>
                </a:solidFill>
                <a:latin typeface="Open Sans"/>
                <a:ea typeface="Open Sans"/>
                <a:cs typeface="Open Sans"/>
                <a:sym typeface="Open Sans"/>
              </a:rPr>
              <a:t>“Analizzando l’ambito familiare/affettivo, il grafico sottostante evidenzia come, a fronte di un andamento sostanzialmente costante degli eventi, i casi con vittime donne mostrino un continuo e progressivo decremento, facendo registrare, nel 2023, il dato più basso del quadriennio in esame. Da notare che il 2021 fa rilevare un picco in aumento sia nel totale degli omicidi commessi in tale ambito che in quelli che hanno visto coinvolte vittime di genere femminile.”</a:t>
            </a:r>
          </a:p>
        </p:txBody>
      </p:sp>
      <p:sp>
        <p:nvSpPr>
          <p:cNvPr id="5" name="TextBox 5"/>
          <p:cNvSpPr txBox="1"/>
          <p:nvPr/>
        </p:nvSpPr>
        <p:spPr>
          <a:xfrm>
            <a:off x="2066305" y="9754897"/>
            <a:ext cx="14155391" cy="306704"/>
          </a:xfrm>
          <a:prstGeom prst="rect">
            <a:avLst/>
          </a:prstGeom>
        </p:spPr>
        <p:txBody>
          <a:bodyPr lIns="0" tIns="0" rIns="0" bIns="0" rtlCol="0" anchor="t">
            <a:spAutoFit/>
          </a:bodyPr>
          <a:lstStyle/>
          <a:p>
            <a:pPr algn="l">
              <a:lnSpc>
                <a:spcPts val="2520"/>
              </a:lnSpc>
            </a:pPr>
            <a:r>
              <a:rPr lang="en-US" sz="1800" i="1">
                <a:solidFill>
                  <a:srgbClr val="000000"/>
                </a:solidFill>
                <a:latin typeface="Glacial Indifference Italics"/>
                <a:ea typeface="Glacial Indifference Italics"/>
                <a:cs typeface="Glacial Indifference Italics"/>
                <a:sym typeface="Glacial Indifference Italics"/>
              </a:rPr>
              <a:t>Fonte: Report 8 marzo 2024, Ministero dell’Interno, https://www.poliziadistato.it/statics/27/report-8-marzo-donne-vittime-di-violenza.pdfL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31" b="-15131"/>
            </a:stretch>
          </a:blipFill>
        </p:spPr>
      </p:sp>
      <p:sp>
        <p:nvSpPr>
          <p:cNvPr id="3" name="Freeform 3"/>
          <p:cNvSpPr/>
          <p:nvPr/>
        </p:nvSpPr>
        <p:spPr>
          <a:xfrm>
            <a:off x="3734644" y="1776002"/>
            <a:ext cx="11301259" cy="2599290"/>
          </a:xfrm>
          <a:custGeom>
            <a:avLst/>
            <a:gdLst/>
            <a:ahLst/>
            <a:cxnLst/>
            <a:rect l="l" t="t" r="r" b="b"/>
            <a:pathLst>
              <a:path w="11301259" h="2599290">
                <a:moveTo>
                  <a:pt x="0" y="0"/>
                </a:moveTo>
                <a:lnTo>
                  <a:pt x="11301259" y="0"/>
                </a:lnTo>
                <a:lnTo>
                  <a:pt x="11301259" y="2599289"/>
                </a:lnTo>
                <a:lnTo>
                  <a:pt x="0" y="2599289"/>
                </a:lnTo>
                <a:lnTo>
                  <a:pt x="0" y="0"/>
                </a:lnTo>
                <a:close/>
              </a:path>
            </a:pathLst>
          </a:custGeom>
          <a:blipFill>
            <a:blip r:embed="rId3"/>
            <a:stretch>
              <a:fillRect/>
            </a:stretch>
          </a:blipFill>
        </p:spPr>
      </p:sp>
      <p:sp>
        <p:nvSpPr>
          <p:cNvPr id="4" name="Freeform 4"/>
          <p:cNvSpPr/>
          <p:nvPr/>
        </p:nvSpPr>
        <p:spPr>
          <a:xfrm>
            <a:off x="3136313" y="5438775"/>
            <a:ext cx="12497920" cy="3671264"/>
          </a:xfrm>
          <a:custGeom>
            <a:avLst/>
            <a:gdLst/>
            <a:ahLst/>
            <a:cxnLst/>
            <a:rect l="l" t="t" r="r" b="b"/>
            <a:pathLst>
              <a:path w="12497920" h="3671264">
                <a:moveTo>
                  <a:pt x="0" y="0"/>
                </a:moveTo>
                <a:lnTo>
                  <a:pt x="12497921" y="0"/>
                </a:lnTo>
                <a:lnTo>
                  <a:pt x="12497921" y="3671264"/>
                </a:lnTo>
                <a:lnTo>
                  <a:pt x="0" y="3671264"/>
                </a:lnTo>
                <a:lnTo>
                  <a:pt x="0" y="0"/>
                </a:lnTo>
                <a:close/>
              </a:path>
            </a:pathLst>
          </a:custGeom>
          <a:blipFill>
            <a:blip r:embed="rId4"/>
            <a:stretch>
              <a:fillRect/>
            </a:stretch>
          </a:blipFill>
        </p:spPr>
      </p:sp>
      <p:sp>
        <p:nvSpPr>
          <p:cNvPr id="5" name="TextBox 5"/>
          <p:cNvSpPr txBox="1"/>
          <p:nvPr/>
        </p:nvSpPr>
        <p:spPr>
          <a:xfrm>
            <a:off x="391833" y="454718"/>
            <a:ext cx="17504335" cy="1029833"/>
          </a:xfrm>
          <a:prstGeom prst="rect">
            <a:avLst/>
          </a:prstGeom>
        </p:spPr>
        <p:txBody>
          <a:bodyPr lIns="0" tIns="0" rIns="0" bIns="0" rtlCol="0" anchor="t">
            <a:spAutoFit/>
          </a:bodyPr>
          <a:lstStyle/>
          <a:p>
            <a:pPr algn="ctr">
              <a:lnSpc>
                <a:spcPts val="4137"/>
              </a:lnSpc>
            </a:pPr>
            <a:r>
              <a:rPr lang="en-US" sz="2955">
                <a:solidFill>
                  <a:srgbClr val="000000"/>
                </a:solidFill>
                <a:latin typeface="Open Sans"/>
                <a:ea typeface="Open Sans"/>
                <a:cs typeface="Open Sans"/>
                <a:sym typeface="Open Sans"/>
              </a:rPr>
              <a:t>“Nel 2023, infatti, la percentuale delle vittime donne di omicidi commessi in ambito familiare/affettivo si attesta al 66% del totale dei casi (rispetto al 72% registrato nel 2022)</a:t>
            </a:r>
          </a:p>
        </p:txBody>
      </p:sp>
      <p:sp>
        <p:nvSpPr>
          <p:cNvPr id="6" name="TextBox 6"/>
          <p:cNvSpPr txBox="1"/>
          <p:nvPr/>
        </p:nvSpPr>
        <p:spPr>
          <a:xfrm>
            <a:off x="2066305" y="9754897"/>
            <a:ext cx="14155391" cy="306704"/>
          </a:xfrm>
          <a:prstGeom prst="rect">
            <a:avLst/>
          </a:prstGeom>
        </p:spPr>
        <p:txBody>
          <a:bodyPr lIns="0" tIns="0" rIns="0" bIns="0" rtlCol="0" anchor="t">
            <a:spAutoFit/>
          </a:bodyPr>
          <a:lstStyle/>
          <a:p>
            <a:pPr algn="l">
              <a:lnSpc>
                <a:spcPts val="2520"/>
              </a:lnSpc>
            </a:pPr>
            <a:r>
              <a:rPr lang="en-US" sz="1800" i="1">
                <a:solidFill>
                  <a:srgbClr val="000000"/>
                </a:solidFill>
                <a:latin typeface="Glacial Indifference Italics"/>
                <a:ea typeface="Glacial Indifference Italics"/>
                <a:cs typeface="Glacial Indifference Italics"/>
                <a:sym typeface="Glacial Indifference Italics"/>
              </a:rPr>
              <a:t>Fonte: Report 8 marzo 2024, Ministero dell’Interno, https://www.poliziadistato.it/statics/27/report-8-marzo-donne-vittime-di-violenza.pdfL</a:t>
            </a:r>
          </a:p>
        </p:txBody>
      </p:sp>
      <p:sp>
        <p:nvSpPr>
          <p:cNvPr id="7" name="TextBox 7"/>
          <p:cNvSpPr txBox="1"/>
          <p:nvPr/>
        </p:nvSpPr>
        <p:spPr>
          <a:xfrm>
            <a:off x="633106" y="4600067"/>
            <a:ext cx="17504335" cy="543433"/>
          </a:xfrm>
          <a:prstGeom prst="rect">
            <a:avLst/>
          </a:prstGeom>
        </p:spPr>
        <p:txBody>
          <a:bodyPr lIns="0" tIns="0" rIns="0" bIns="0" rtlCol="0" anchor="t">
            <a:spAutoFit/>
          </a:bodyPr>
          <a:lstStyle/>
          <a:p>
            <a:pPr algn="ctr">
              <a:lnSpc>
                <a:spcPts val="4417"/>
              </a:lnSpc>
            </a:pPr>
            <a:r>
              <a:rPr lang="en-US" sz="3155">
                <a:solidFill>
                  <a:srgbClr val="000000"/>
                </a:solidFill>
                <a:latin typeface="Open Sans"/>
                <a:ea typeface="Open Sans"/>
                <a:cs typeface="Open Sans"/>
                <a:sym typeface="Open Sans"/>
              </a:rPr>
              <a:t>Il 97% delle vittime donne erano maggiorenni, l’86% erano italiane.”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31" b="-15131"/>
            </a:stretch>
          </a:blipFill>
        </p:spPr>
      </p:sp>
      <p:sp>
        <p:nvSpPr>
          <p:cNvPr id="3" name="Freeform 3"/>
          <p:cNvSpPr/>
          <p:nvPr/>
        </p:nvSpPr>
        <p:spPr>
          <a:xfrm>
            <a:off x="3635437" y="3457843"/>
            <a:ext cx="11017126" cy="5933487"/>
          </a:xfrm>
          <a:custGeom>
            <a:avLst/>
            <a:gdLst/>
            <a:ahLst/>
            <a:cxnLst/>
            <a:rect l="l" t="t" r="r" b="b"/>
            <a:pathLst>
              <a:path w="11017126" h="5933487">
                <a:moveTo>
                  <a:pt x="0" y="0"/>
                </a:moveTo>
                <a:lnTo>
                  <a:pt x="11017126" y="0"/>
                </a:lnTo>
                <a:lnTo>
                  <a:pt x="11017126" y="5933487"/>
                </a:lnTo>
                <a:lnTo>
                  <a:pt x="0" y="5933487"/>
                </a:lnTo>
                <a:lnTo>
                  <a:pt x="0" y="0"/>
                </a:lnTo>
                <a:close/>
              </a:path>
            </a:pathLst>
          </a:custGeom>
          <a:blipFill>
            <a:blip r:embed="rId3"/>
            <a:stretch>
              <a:fillRect/>
            </a:stretch>
          </a:blipFill>
        </p:spPr>
      </p:sp>
      <p:sp>
        <p:nvSpPr>
          <p:cNvPr id="4" name="TextBox 4"/>
          <p:cNvSpPr txBox="1"/>
          <p:nvPr/>
        </p:nvSpPr>
        <p:spPr>
          <a:xfrm>
            <a:off x="391833" y="454718"/>
            <a:ext cx="17504335" cy="2601458"/>
          </a:xfrm>
          <a:prstGeom prst="rect">
            <a:avLst/>
          </a:prstGeom>
        </p:spPr>
        <p:txBody>
          <a:bodyPr lIns="0" tIns="0" rIns="0" bIns="0" rtlCol="0" anchor="t">
            <a:spAutoFit/>
          </a:bodyPr>
          <a:lstStyle/>
          <a:p>
            <a:pPr algn="ctr">
              <a:lnSpc>
                <a:spcPts val="4137"/>
              </a:lnSpc>
            </a:pPr>
            <a:r>
              <a:rPr lang="en-US" sz="2955">
                <a:solidFill>
                  <a:srgbClr val="000000"/>
                </a:solidFill>
                <a:latin typeface="Open Sans"/>
                <a:ea typeface="Open Sans"/>
                <a:cs typeface="Open Sans"/>
                <a:sym typeface="Open Sans"/>
              </a:rPr>
              <a:t>“Focalizzando l’attenzione sulle persone uccise dal partner o ex partner, si può apprezzare come il numero degli eventi e quello delle relative vittime di genere femminile mostrino un trend sostanzialmente sovrapponibile nei primi tre anni del periodo in esame; il 2023, invece, fa registrare un andamento divergente: infatti, mentre il numero totale degli omicidi da partner o ex partner risulta in diminuzione, quello delle relative vittime donne è in aumento.”</a:t>
            </a:r>
          </a:p>
        </p:txBody>
      </p:sp>
      <p:sp>
        <p:nvSpPr>
          <p:cNvPr id="5" name="TextBox 5"/>
          <p:cNvSpPr txBox="1"/>
          <p:nvPr/>
        </p:nvSpPr>
        <p:spPr>
          <a:xfrm>
            <a:off x="2066305" y="9754897"/>
            <a:ext cx="14155391" cy="306704"/>
          </a:xfrm>
          <a:prstGeom prst="rect">
            <a:avLst/>
          </a:prstGeom>
        </p:spPr>
        <p:txBody>
          <a:bodyPr lIns="0" tIns="0" rIns="0" bIns="0" rtlCol="0" anchor="t">
            <a:spAutoFit/>
          </a:bodyPr>
          <a:lstStyle/>
          <a:p>
            <a:pPr algn="l">
              <a:lnSpc>
                <a:spcPts val="2520"/>
              </a:lnSpc>
            </a:pPr>
            <a:r>
              <a:rPr lang="en-US" sz="1800" i="1">
                <a:solidFill>
                  <a:srgbClr val="000000"/>
                </a:solidFill>
                <a:latin typeface="Glacial Indifference Italics"/>
                <a:ea typeface="Glacial Indifference Italics"/>
                <a:cs typeface="Glacial Indifference Italics"/>
                <a:sym typeface="Glacial Indifference Italics"/>
              </a:rPr>
              <a:t>Fonte: Report 8 marzo 2024, Ministero dell’Interno, https://www.poliziadistato.it/statics/27/report-8-marzo-donne-vittime-di-violenza.pdfL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31" b="-15131"/>
            </a:stretch>
          </a:blipFill>
        </p:spPr>
      </p:sp>
      <p:sp>
        <p:nvSpPr>
          <p:cNvPr id="3" name="TextBox 3"/>
          <p:cNvSpPr txBox="1"/>
          <p:nvPr/>
        </p:nvSpPr>
        <p:spPr>
          <a:xfrm>
            <a:off x="5600159" y="414464"/>
            <a:ext cx="7087683" cy="961773"/>
          </a:xfrm>
          <a:prstGeom prst="rect">
            <a:avLst/>
          </a:prstGeom>
        </p:spPr>
        <p:txBody>
          <a:bodyPr lIns="0" tIns="0" rIns="0" bIns="0" rtlCol="0" anchor="t">
            <a:spAutoFit/>
          </a:bodyPr>
          <a:lstStyle/>
          <a:p>
            <a:pPr algn="ctr">
              <a:lnSpc>
                <a:spcPts val="8371"/>
              </a:lnSpc>
            </a:pPr>
            <a:r>
              <a:rPr lang="en-US" sz="4599" spc="285">
                <a:solidFill>
                  <a:srgbClr val="920A0A"/>
                </a:solidFill>
                <a:latin typeface="Libre Baskerville"/>
                <a:ea typeface="Libre Baskerville"/>
                <a:cs typeface="Libre Baskerville"/>
                <a:sym typeface="Libre Baskerville"/>
              </a:rPr>
              <a:t>I REATI SPIA</a:t>
            </a:r>
          </a:p>
        </p:txBody>
      </p:sp>
      <p:sp>
        <p:nvSpPr>
          <p:cNvPr id="4" name="TextBox 4"/>
          <p:cNvSpPr txBox="1"/>
          <p:nvPr/>
        </p:nvSpPr>
        <p:spPr>
          <a:xfrm>
            <a:off x="414398" y="1864813"/>
            <a:ext cx="17459204" cy="3621861"/>
          </a:xfrm>
          <a:prstGeom prst="rect">
            <a:avLst/>
          </a:prstGeom>
        </p:spPr>
        <p:txBody>
          <a:bodyPr lIns="0" tIns="0" rIns="0" bIns="0" rtlCol="0" anchor="t">
            <a:spAutoFit/>
          </a:bodyPr>
          <a:lstStyle/>
          <a:p>
            <a:pPr algn="l">
              <a:lnSpc>
                <a:spcPts val="4816"/>
              </a:lnSpc>
            </a:pPr>
            <a:r>
              <a:rPr lang="en-US" sz="3029" spc="227">
                <a:solidFill>
                  <a:srgbClr val="000000"/>
                </a:solidFill>
                <a:latin typeface="Open Sans"/>
                <a:ea typeface="Open Sans"/>
                <a:cs typeface="Open Sans"/>
                <a:sym typeface="Open Sans"/>
              </a:rPr>
              <a:t>“Per avere una più chiara percezione del fenomeno della </a:t>
            </a:r>
            <a:r>
              <a:rPr lang="en-US" sz="3029" b="1" spc="227">
                <a:solidFill>
                  <a:srgbClr val="000000"/>
                </a:solidFill>
                <a:latin typeface="Open Sans Bold"/>
                <a:ea typeface="Open Sans Bold"/>
                <a:cs typeface="Open Sans Bold"/>
                <a:sym typeface="Open Sans Bold"/>
              </a:rPr>
              <a:t>violenza contro le donne</a:t>
            </a:r>
            <a:r>
              <a:rPr lang="en-US" sz="3029" spc="227">
                <a:solidFill>
                  <a:srgbClr val="000000"/>
                </a:solidFill>
                <a:latin typeface="Open Sans"/>
                <a:ea typeface="Open Sans"/>
                <a:cs typeface="Open Sans"/>
                <a:sym typeface="Open Sans"/>
              </a:rPr>
              <a:t>, </a:t>
            </a:r>
          </a:p>
          <a:p>
            <a:pPr algn="l">
              <a:lnSpc>
                <a:spcPts val="4816"/>
              </a:lnSpc>
            </a:pPr>
            <a:r>
              <a:rPr lang="en-US" sz="3029" spc="227">
                <a:solidFill>
                  <a:srgbClr val="000000"/>
                </a:solidFill>
                <a:latin typeface="Open Sans"/>
                <a:ea typeface="Open Sans"/>
                <a:cs typeface="Open Sans"/>
                <a:sym typeface="Open Sans"/>
              </a:rPr>
              <a:t>un’analisi specifica deve essere dedicata in primo luogo ai cosiddetti </a:t>
            </a:r>
          </a:p>
          <a:p>
            <a:pPr algn="l">
              <a:lnSpc>
                <a:spcPts val="4816"/>
              </a:lnSpc>
            </a:pPr>
            <a:r>
              <a:rPr lang="en-US" sz="3029" b="1" spc="227">
                <a:solidFill>
                  <a:srgbClr val="000000"/>
                </a:solidFill>
                <a:latin typeface="Open Sans Bold"/>
                <a:ea typeface="Open Sans Bold"/>
                <a:cs typeface="Open Sans Bold"/>
                <a:sym typeface="Open Sans Bold"/>
              </a:rPr>
              <a:t>reati spia o reati sentinella</a:t>
            </a:r>
            <a:r>
              <a:rPr lang="en-US" sz="3029" spc="227">
                <a:solidFill>
                  <a:srgbClr val="000000"/>
                </a:solidFill>
                <a:latin typeface="Open Sans"/>
                <a:ea typeface="Open Sans"/>
                <a:cs typeface="Open Sans"/>
                <a:sym typeface="Open Sans"/>
              </a:rPr>
              <a:t>, </a:t>
            </a:r>
          </a:p>
          <a:p>
            <a:pPr algn="l">
              <a:lnSpc>
                <a:spcPts val="4816"/>
              </a:lnSpc>
            </a:pPr>
            <a:r>
              <a:rPr lang="en-US" sz="3029" spc="227">
                <a:solidFill>
                  <a:srgbClr val="000000"/>
                </a:solidFill>
                <a:latin typeface="Open Sans"/>
                <a:ea typeface="Open Sans"/>
                <a:cs typeface="Open Sans"/>
                <a:sym typeface="Open Sans"/>
              </a:rPr>
              <a:t>ovvero quei delitti che sono ritenuti i possibili indicatori di una</a:t>
            </a:r>
            <a:r>
              <a:rPr lang="en-US" sz="3029" b="1" spc="227">
                <a:solidFill>
                  <a:srgbClr val="000000"/>
                </a:solidFill>
                <a:latin typeface="Open Sans Bold"/>
                <a:ea typeface="Open Sans Bold"/>
                <a:cs typeface="Open Sans Bold"/>
                <a:sym typeface="Open Sans Bold"/>
              </a:rPr>
              <a:t> violenza di genere</a:t>
            </a:r>
            <a:r>
              <a:rPr lang="en-US" sz="3029" spc="227">
                <a:solidFill>
                  <a:srgbClr val="000000"/>
                </a:solidFill>
                <a:latin typeface="Open Sans"/>
                <a:ea typeface="Open Sans"/>
                <a:cs typeface="Open Sans"/>
                <a:sym typeface="Open Sans"/>
              </a:rPr>
              <a:t>, </a:t>
            </a:r>
          </a:p>
          <a:p>
            <a:pPr algn="l">
              <a:lnSpc>
                <a:spcPts val="4816"/>
              </a:lnSpc>
            </a:pPr>
            <a:r>
              <a:rPr lang="en-US" sz="3029" spc="227">
                <a:solidFill>
                  <a:srgbClr val="000000"/>
                </a:solidFill>
                <a:latin typeface="Open Sans"/>
                <a:ea typeface="Open Sans"/>
                <a:cs typeface="Open Sans"/>
                <a:sym typeface="Open Sans"/>
              </a:rPr>
              <a:t>in quanto verosimile espressione di violenza </a:t>
            </a:r>
            <a:r>
              <a:rPr lang="en-US" sz="3029" b="1" spc="227">
                <a:solidFill>
                  <a:srgbClr val="000000"/>
                </a:solidFill>
                <a:latin typeface="Open Sans Bold"/>
                <a:ea typeface="Open Sans Bold"/>
                <a:cs typeface="Open Sans Bold"/>
                <a:sym typeface="Open Sans Bold"/>
              </a:rPr>
              <a:t>fisica, sessuale, psicologica </a:t>
            </a:r>
          </a:p>
          <a:p>
            <a:pPr algn="l">
              <a:lnSpc>
                <a:spcPts val="4816"/>
              </a:lnSpc>
            </a:pPr>
            <a:r>
              <a:rPr lang="en-US" sz="3029" b="1" spc="227">
                <a:solidFill>
                  <a:srgbClr val="000000"/>
                </a:solidFill>
                <a:latin typeface="Open Sans Bold"/>
                <a:ea typeface="Open Sans Bold"/>
                <a:cs typeface="Open Sans Bold"/>
                <a:sym typeface="Open Sans Bold"/>
              </a:rPr>
              <a:t>o economica</a:t>
            </a:r>
            <a:r>
              <a:rPr lang="en-US" sz="3029" spc="227">
                <a:solidFill>
                  <a:srgbClr val="000000"/>
                </a:solidFill>
                <a:latin typeface="Open Sans"/>
                <a:ea typeface="Open Sans"/>
                <a:cs typeface="Open Sans"/>
                <a:sym typeface="Open Sans"/>
              </a:rPr>
              <a:t> diretta contro una persona </a:t>
            </a:r>
            <a:r>
              <a:rPr lang="en-US" sz="3029" b="1" spc="227">
                <a:solidFill>
                  <a:srgbClr val="000000"/>
                </a:solidFill>
                <a:latin typeface="Open Sans Bold"/>
                <a:ea typeface="Open Sans Bold"/>
                <a:cs typeface="Open Sans Bold"/>
                <a:sym typeface="Open Sans Bold"/>
              </a:rPr>
              <a:t>in quanto donna</a:t>
            </a:r>
            <a:r>
              <a:rPr lang="en-US" sz="3029" spc="227">
                <a:solidFill>
                  <a:srgbClr val="000000"/>
                </a:solidFill>
                <a:latin typeface="Open Sans"/>
                <a:ea typeface="Open Sans"/>
                <a:cs typeface="Open Sans"/>
                <a:sym typeface="Open Sans"/>
              </a:rPr>
              <a:t>:”</a:t>
            </a:r>
          </a:p>
        </p:txBody>
      </p:sp>
      <p:sp>
        <p:nvSpPr>
          <p:cNvPr id="5" name="TextBox 5"/>
          <p:cNvSpPr txBox="1"/>
          <p:nvPr/>
        </p:nvSpPr>
        <p:spPr>
          <a:xfrm>
            <a:off x="2899492" y="6309195"/>
            <a:ext cx="12489016" cy="1825625"/>
          </a:xfrm>
          <a:prstGeom prst="rect">
            <a:avLst/>
          </a:prstGeom>
        </p:spPr>
        <p:txBody>
          <a:bodyPr lIns="0" tIns="0" rIns="0" bIns="0" rtlCol="0" anchor="t">
            <a:spAutoFit/>
          </a:bodyPr>
          <a:lstStyle/>
          <a:p>
            <a:pPr marL="755649" lvl="1" indent="-377824" algn="l">
              <a:lnSpc>
                <a:spcPts val="4899"/>
              </a:lnSpc>
              <a:buFont typeface="Arial"/>
              <a:buChar char="•"/>
            </a:pPr>
            <a:r>
              <a:rPr lang="en-US" sz="3499" i="1">
                <a:solidFill>
                  <a:srgbClr val="920A0A"/>
                </a:solidFill>
                <a:latin typeface="Open Sans Italics"/>
                <a:ea typeface="Open Sans Italics"/>
                <a:cs typeface="Open Sans Italics"/>
                <a:sym typeface="Open Sans Italics"/>
              </a:rPr>
              <a:t>atti persecutori i (art. 612-bis c.p.)</a:t>
            </a:r>
          </a:p>
          <a:p>
            <a:pPr marL="755649" lvl="1" indent="-377824" algn="l">
              <a:lnSpc>
                <a:spcPts val="4899"/>
              </a:lnSpc>
              <a:buFont typeface="Arial"/>
              <a:buChar char="•"/>
            </a:pPr>
            <a:r>
              <a:rPr lang="en-US" sz="3499" i="1">
                <a:solidFill>
                  <a:srgbClr val="920A0A"/>
                </a:solidFill>
                <a:latin typeface="Open Sans Italics"/>
                <a:ea typeface="Open Sans Italics"/>
                <a:cs typeface="Open Sans Italics"/>
                <a:sym typeface="Open Sans Italics"/>
              </a:rPr>
              <a:t>maltrattamenti contro familiari e conviventi (art. 572 c.p.)</a:t>
            </a:r>
          </a:p>
          <a:p>
            <a:pPr marL="755649" lvl="1" indent="-377824" algn="l">
              <a:lnSpc>
                <a:spcPts val="4899"/>
              </a:lnSpc>
              <a:buFont typeface="Arial"/>
              <a:buChar char="•"/>
            </a:pPr>
            <a:r>
              <a:rPr lang="en-US" sz="3499" i="1">
                <a:solidFill>
                  <a:srgbClr val="920A0A"/>
                </a:solidFill>
                <a:latin typeface="Open Sans Italics"/>
                <a:ea typeface="Open Sans Italics"/>
                <a:cs typeface="Open Sans Italics"/>
                <a:sym typeface="Open Sans Italics"/>
              </a:rPr>
              <a:t> violenze sessuali (art. 609-bis, 609-ter e 609-octies c.p.)</a:t>
            </a:r>
          </a:p>
        </p:txBody>
      </p:sp>
      <p:sp>
        <p:nvSpPr>
          <p:cNvPr id="6" name="TextBox 6"/>
          <p:cNvSpPr txBox="1"/>
          <p:nvPr/>
        </p:nvSpPr>
        <p:spPr>
          <a:xfrm>
            <a:off x="436774" y="9528519"/>
            <a:ext cx="18065817" cy="382269"/>
          </a:xfrm>
          <a:prstGeom prst="rect">
            <a:avLst/>
          </a:prstGeom>
        </p:spPr>
        <p:txBody>
          <a:bodyPr lIns="0" tIns="0" rIns="0" bIns="0" rtlCol="0" anchor="t">
            <a:spAutoFit/>
          </a:bodyPr>
          <a:lstStyle/>
          <a:p>
            <a:pPr algn="l">
              <a:lnSpc>
                <a:spcPts val="3080"/>
              </a:lnSpc>
            </a:pPr>
            <a:r>
              <a:rPr lang="en-US" sz="2200" i="1">
                <a:solidFill>
                  <a:srgbClr val="000000"/>
                </a:solidFill>
                <a:latin typeface="Glacial Indifference Italics"/>
                <a:ea typeface="Glacial Indifference Italics"/>
                <a:cs typeface="Glacial Indifference Italics"/>
                <a:sym typeface="Glacial Indifference Italics"/>
              </a:rPr>
              <a:t>Fonte: Report 8 marzo 2024, Ministero dell’Interno, https://www.poliziadistato.it/statics/27/report-8-marzo-donne-vittime-di-violenza.pdfL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31" b="-15131"/>
            </a:stretch>
          </a:blipFill>
        </p:spPr>
      </p:sp>
      <p:sp>
        <p:nvSpPr>
          <p:cNvPr id="3" name="Freeform 3"/>
          <p:cNvSpPr/>
          <p:nvPr/>
        </p:nvSpPr>
        <p:spPr>
          <a:xfrm>
            <a:off x="2382004" y="2450096"/>
            <a:ext cx="13523992" cy="6901231"/>
          </a:xfrm>
          <a:custGeom>
            <a:avLst/>
            <a:gdLst/>
            <a:ahLst/>
            <a:cxnLst/>
            <a:rect l="l" t="t" r="r" b="b"/>
            <a:pathLst>
              <a:path w="13523992" h="6901231">
                <a:moveTo>
                  <a:pt x="0" y="0"/>
                </a:moveTo>
                <a:lnTo>
                  <a:pt x="13523992" y="0"/>
                </a:lnTo>
                <a:lnTo>
                  <a:pt x="13523992" y="6901231"/>
                </a:lnTo>
                <a:lnTo>
                  <a:pt x="0" y="6901231"/>
                </a:lnTo>
                <a:lnTo>
                  <a:pt x="0" y="0"/>
                </a:lnTo>
                <a:close/>
              </a:path>
            </a:pathLst>
          </a:custGeom>
          <a:blipFill>
            <a:blip r:embed="rId3"/>
            <a:stretch>
              <a:fillRect l="-2830"/>
            </a:stretch>
          </a:blipFill>
        </p:spPr>
      </p:sp>
      <p:sp>
        <p:nvSpPr>
          <p:cNvPr id="4" name="TextBox 4"/>
          <p:cNvSpPr txBox="1"/>
          <p:nvPr/>
        </p:nvSpPr>
        <p:spPr>
          <a:xfrm>
            <a:off x="391833" y="454718"/>
            <a:ext cx="17504335" cy="1553708"/>
          </a:xfrm>
          <a:prstGeom prst="rect">
            <a:avLst/>
          </a:prstGeom>
        </p:spPr>
        <p:txBody>
          <a:bodyPr lIns="0" tIns="0" rIns="0" bIns="0" rtlCol="0" anchor="t">
            <a:spAutoFit/>
          </a:bodyPr>
          <a:lstStyle/>
          <a:p>
            <a:pPr algn="ctr">
              <a:lnSpc>
                <a:spcPts val="4137"/>
              </a:lnSpc>
            </a:pPr>
            <a:r>
              <a:rPr lang="en-US" sz="2955">
                <a:solidFill>
                  <a:srgbClr val="000000"/>
                </a:solidFill>
                <a:latin typeface="Open Sans"/>
                <a:ea typeface="Open Sans"/>
                <a:cs typeface="Open Sans"/>
                <a:sym typeface="Open Sans"/>
              </a:rPr>
              <a:t>“La rappresentazione grafica sottostante, riferita al 2023, mette in risalto la forte predominanza delle vittime di genere femminile che raggiungono il 93% del totale degli eventi in argomento </a:t>
            </a:r>
          </a:p>
          <a:p>
            <a:pPr algn="ctr">
              <a:lnSpc>
                <a:spcPts val="4137"/>
              </a:lnSpc>
            </a:pPr>
            <a:r>
              <a:rPr lang="en-US" sz="2955">
                <a:solidFill>
                  <a:srgbClr val="000000"/>
                </a:solidFill>
                <a:latin typeface="Open Sans"/>
                <a:ea typeface="Open Sans"/>
                <a:cs typeface="Open Sans"/>
                <a:sym typeface="Open Sans"/>
              </a:rPr>
              <a:t>(87% nel 2022). Di queste, tutte maggiorenni, l’83% erano italiane.”</a:t>
            </a:r>
          </a:p>
        </p:txBody>
      </p:sp>
      <p:sp>
        <p:nvSpPr>
          <p:cNvPr id="5" name="TextBox 5"/>
          <p:cNvSpPr txBox="1"/>
          <p:nvPr/>
        </p:nvSpPr>
        <p:spPr>
          <a:xfrm>
            <a:off x="2066305" y="9754897"/>
            <a:ext cx="14155391" cy="306704"/>
          </a:xfrm>
          <a:prstGeom prst="rect">
            <a:avLst/>
          </a:prstGeom>
        </p:spPr>
        <p:txBody>
          <a:bodyPr lIns="0" tIns="0" rIns="0" bIns="0" rtlCol="0" anchor="t">
            <a:spAutoFit/>
          </a:bodyPr>
          <a:lstStyle/>
          <a:p>
            <a:pPr algn="l">
              <a:lnSpc>
                <a:spcPts val="2520"/>
              </a:lnSpc>
            </a:pPr>
            <a:r>
              <a:rPr lang="en-US" sz="1800" i="1">
                <a:solidFill>
                  <a:srgbClr val="000000"/>
                </a:solidFill>
                <a:latin typeface="Glacial Indifference Italics"/>
                <a:ea typeface="Glacial Indifference Italics"/>
                <a:cs typeface="Glacial Indifference Italics"/>
                <a:sym typeface="Glacial Indifference Italics"/>
              </a:rPr>
              <a:t>Fonte: Report 8 marzo 2024, Ministero dell’Interno, https://www.poliziadistato.it/statics/27/report-8-marzo-donne-vittime-di-violenza.pdfL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31" b="-15131"/>
            </a:stretch>
          </a:blipFill>
        </p:spPr>
      </p:sp>
      <p:sp>
        <p:nvSpPr>
          <p:cNvPr id="3" name="Freeform 3"/>
          <p:cNvSpPr/>
          <p:nvPr/>
        </p:nvSpPr>
        <p:spPr>
          <a:xfrm>
            <a:off x="3257252" y="2728897"/>
            <a:ext cx="11773496" cy="6499157"/>
          </a:xfrm>
          <a:custGeom>
            <a:avLst/>
            <a:gdLst/>
            <a:ahLst/>
            <a:cxnLst/>
            <a:rect l="l" t="t" r="r" b="b"/>
            <a:pathLst>
              <a:path w="11773496" h="6499157">
                <a:moveTo>
                  <a:pt x="0" y="0"/>
                </a:moveTo>
                <a:lnTo>
                  <a:pt x="11773496" y="0"/>
                </a:lnTo>
                <a:lnTo>
                  <a:pt x="11773496" y="6499157"/>
                </a:lnTo>
                <a:lnTo>
                  <a:pt x="0" y="6499157"/>
                </a:lnTo>
                <a:lnTo>
                  <a:pt x="0" y="0"/>
                </a:lnTo>
                <a:close/>
              </a:path>
            </a:pathLst>
          </a:custGeom>
          <a:blipFill>
            <a:blip r:embed="rId3"/>
            <a:stretch>
              <a:fillRect l="-1016"/>
            </a:stretch>
          </a:blipFill>
        </p:spPr>
      </p:sp>
      <p:sp>
        <p:nvSpPr>
          <p:cNvPr id="4" name="TextBox 4"/>
          <p:cNvSpPr txBox="1"/>
          <p:nvPr/>
        </p:nvSpPr>
        <p:spPr>
          <a:xfrm>
            <a:off x="1030499" y="610246"/>
            <a:ext cx="16867467" cy="1553708"/>
          </a:xfrm>
          <a:prstGeom prst="rect">
            <a:avLst/>
          </a:prstGeom>
        </p:spPr>
        <p:txBody>
          <a:bodyPr lIns="0" tIns="0" rIns="0" bIns="0" rtlCol="0" anchor="t">
            <a:spAutoFit/>
          </a:bodyPr>
          <a:lstStyle/>
          <a:p>
            <a:pPr algn="ctr">
              <a:lnSpc>
                <a:spcPts val="4137"/>
              </a:lnSpc>
            </a:pPr>
            <a:r>
              <a:rPr lang="en-US" sz="2955">
                <a:solidFill>
                  <a:srgbClr val="000000"/>
                </a:solidFill>
                <a:latin typeface="Open Sans"/>
                <a:ea typeface="Open Sans"/>
                <a:cs typeface="Open Sans"/>
                <a:sym typeface="Open Sans"/>
              </a:rPr>
              <a:t>“Considerando le sole donne uccise in ambito familiare/affettivo, le stesse sono vittime di partner o ex partner nel 67% dei casi; numerosi anche i casi in cui risultano uccise per mano di genitori o figli (24%), mentre è residuale il caso di omicidi commessi da altro parente (9%). “</a:t>
            </a:r>
          </a:p>
        </p:txBody>
      </p:sp>
      <p:sp>
        <p:nvSpPr>
          <p:cNvPr id="5" name="TextBox 5"/>
          <p:cNvSpPr txBox="1"/>
          <p:nvPr/>
        </p:nvSpPr>
        <p:spPr>
          <a:xfrm>
            <a:off x="2066305" y="9754897"/>
            <a:ext cx="14155391" cy="306704"/>
          </a:xfrm>
          <a:prstGeom prst="rect">
            <a:avLst/>
          </a:prstGeom>
        </p:spPr>
        <p:txBody>
          <a:bodyPr lIns="0" tIns="0" rIns="0" bIns="0" rtlCol="0" anchor="t">
            <a:spAutoFit/>
          </a:bodyPr>
          <a:lstStyle/>
          <a:p>
            <a:pPr algn="l">
              <a:lnSpc>
                <a:spcPts val="2520"/>
              </a:lnSpc>
            </a:pPr>
            <a:r>
              <a:rPr lang="en-US" sz="1800" i="1">
                <a:solidFill>
                  <a:srgbClr val="000000"/>
                </a:solidFill>
                <a:latin typeface="Glacial Indifference Italics"/>
                <a:ea typeface="Glacial Indifference Italics"/>
                <a:cs typeface="Glacial Indifference Italics"/>
                <a:sym typeface="Glacial Indifference Italics"/>
              </a:rPr>
              <a:t>Fonte: Report 8 marzo 2024, Ministero dell’Interno, https://www.poliziadistato.it/statics/27/report-8-marzo-donne-vittime-di-violenza.pdfL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31" b="-15131"/>
            </a:stretch>
          </a:blipFill>
        </p:spPr>
      </p:sp>
      <p:sp>
        <p:nvSpPr>
          <p:cNvPr id="3" name="Freeform 3"/>
          <p:cNvSpPr/>
          <p:nvPr/>
        </p:nvSpPr>
        <p:spPr>
          <a:xfrm>
            <a:off x="4248749" y="3377867"/>
            <a:ext cx="9790503" cy="6248966"/>
          </a:xfrm>
          <a:custGeom>
            <a:avLst/>
            <a:gdLst/>
            <a:ahLst/>
            <a:cxnLst/>
            <a:rect l="l" t="t" r="r" b="b"/>
            <a:pathLst>
              <a:path w="9790503" h="6248966">
                <a:moveTo>
                  <a:pt x="0" y="0"/>
                </a:moveTo>
                <a:lnTo>
                  <a:pt x="9790502" y="0"/>
                </a:lnTo>
                <a:lnTo>
                  <a:pt x="9790502" y="6248967"/>
                </a:lnTo>
                <a:lnTo>
                  <a:pt x="0" y="6248967"/>
                </a:lnTo>
                <a:lnTo>
                  <a:pt x="0" y="0"/>
                </a:lnTo>
                <a:close/>
              </a:path>
            </a:pathLst>
          </a:custGeom>
          <a:blipFill>
            <a:blip r:embed="rId3"/>
            <a:stretch>
              <a:fillRect/>
            </a:stretch>
          </a:blipFill>
        </p:spPr>
      </p:sp>
      <p:sp>
        <p:nvSpPr>
          <p:cNvPr id="4" name="TextBox 4"/>
          <p:cNvSpPr txBox="1"/>
          <p:nvPr/>
        </p:nvSpPr>
        <p:spPr>
          <a:xfrm>
            <a:off x="1030499" y="610246"/>
            <a:ext cx="16867467" cy="2601458"/>
          </a:xfrm>
          <a:prstGeom prst="rect">
            <a:avLst/>
          </a:prstGeom>
        </p:spPr>
        <p:txBody>
          <a:bodyPr lIns="0" tIns="0" rIns="0" bIns="0" rtlCol="0" anchor="t">
            <a:spAutoFit/>
          </a:bodyPr>
          <a:lstStyle/>
          <a:p>
            <a:pPr algn="ctr">
              <a:lnSpc>
                <a:spcPts val="4137"/>
              </a:lnSpc>
            </a:pPr>
            <a:r>
              <a:rPr lang="en-US" sz="2955">
                <a:solidFill>
                  <a:srgbClr val="000000"/>
                </a:solidFill>
                <a:latin typeface="Open Sans"/>
                <a:ea typeface="Open Sans"/>
                <a:cs typeface="Open Sans"/>
                <a:sym typeface="Open Sans"/>
              </a:rPr>
              <a:t>“Per quanto attiene al c.d. modus operandi, negli omicidi volontari di donne avvenuti in ambito familiare/affettivo si rivela preminente l’uso di armi improprie e/o armi bianche, che ricorre in 41 casi; in 27 eventi sono state utilizzate armi da fuoco. Seguono le modalità di asfissia/soffocamento/strangolamento e lesioni o percosse, entrambe utilizzate in 14 omicidi, e avvelenamento in un unico caso.”</a:t>
            </a:r>
          </a:p>
        </p:txBody>
      </p:sp>
      <p:sp>
        <p:nvSpPr>
          <p:cNvPr id="5" name="TextBox 5"/>
          <p:cNvSpPr txBox="1"/>
          <p:nvPr/>
        </p:nvSpPr>
        <p:spPr>
          <a:xfrm>
            <a:off x="2066305" y="9754897"/>
            <a:ext cx="14155391" cy="306704"/>
          </a:xfrm>
          <a:prstGeom prst="rect">
            <a:avLst/>
          </a:prstGeom>
        </p:spPr>
        <p:txBody>
          <a:bodyPr lIns="0" tIns="0" rIns="0" bIns="0" rtlCol="0" anchor="t">
            <a:spAutoFit/>
          </a:bodyPr>
          <a:lstStyle/>
          <a:p>
            <a:pPr algn="l">
              <a:lnSpc>
                <a:spcPts val="2520"/>
              </a:lnSpc>
            </a:pPr>
            <a:r>
              <a:rPr lang="en-US" sz="1800" i="1">
                <a:solidFill>
                  <a:srgbClr val="000000"/>
                </a:solidFill>
                <a:latin typeface="Glacial Indifference Italics"/>
                <a:ea typeface="Glacial Indifference Italics"/>
                <a:cs typeface="Glacial Indifference Italics"/>
                <a:sym typeface="Glacial Indifference Italics"/>
              </a:rPr>
              <a:t>Fonte: Report 8 marzo 2024, Ministero dell’Interno, https://www.poliziadistato.it/statics/27/report-8-marzo-donne-vittime-di-violenza.pdfL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0" y="0"/>
            <a:ext cx="18288000" cy="10287000"/>
          </a:xfrm>
          <a:custGeom>
            <a:avLst/>
            <a:gdLst/>
            <a:ahLst/>
            <a:cxnLst/>
            <a:rect l="l" t="t" r="r" b="b"/>
            <a:pathLst>
              <a:path w="18288000" h="10287000">
                <a:moveTo>
                  <a:pt x="0" y="10287000"/>
                </a:moveTo>
                <a:lnTo>
                  <a:pt x="18288000" y="10287000"/>
                </a:lnTo>
                <a:lnTo>
                  <a:pt x="18288000" y="0"/>
                </a:lnTo>
                <a:lnTo>
                  <a:pt x="0" y="0"/>
                </a:lnTo>
                <a:lnTo>
                  <a:pt x="0" y="10287000"/>
                </a:lnTo>
                <a:close/>
              </a:path>
            </a:pathLst>
          </a:custGeom>
          <a:blipFill>
            <a:blip r:embed="rId2"/>
            <a:stretch>
              <a:fillRect t="-15131" b="-15131"/>
            </a:stretch>
          </a:blipFill>
        </p:spPr>
      </p:sp>
      <p:sp>
        <p:nvSpPr>
          <p:cNvPr id="3" name="Freeform 3"/>
          <p:cNvSpPr/>
          <p:nvPr/>
        </p:nvSpPr>
        <p:spPr>
          <a:xfrm>
            <a:off x="435453" y="455551"/>
            <a:ext cx="17417094" cy="5472616"/>
          </a:xfrm>
          <a:custGeom>
            <a:avLst/>
            <a:gdLst/>
            <a:ahLst/>
            <a:cxnLst/>
            <a:rect l="l" t="t" r="r" b="b"/>
            <a:pathLst>
              <a:path w="17417094" h="5472616">
                <a:moveTo>
                  <a:pt x="0" y="0"/>
                </a:moveTo>
                <a:lnTo>
                  <a:pt x="17417094" y="0"/>
                </a:lnTo>
                <a:lnTo>
                  <a:pt x="17417094" y="5472617"/>
                </a:lnTo>
                <a:lnTo>
                  <a:pt x="0" y="5472617"/>
                </a:lnTo>
                <a:lnTo>
                  <a:pt x="0" y="0"/>
                </a:lnTo>
                <a:close/>
              </a:path>
            </a:pathLst>
          </a:custGeom>
          <a:blipFill>
            <a:blip r:embed="rId3"/>
            <a:stretch>
              <a:fillRect l="-3004" t="-9080" r="-4734" b="-39218"/>
            </a:stretch>
          </a:blipFill>
        </p:spPr>
      </p:sp>
      <p:sp>
        <p:nvSpPr>
          <p:cNvPr id="4" name="TextBox 4"/>
          <p:cNvSpPr txBox="1"/>
          <p:nvPr/>
        </p:nvSpPr>
        <p:spPr>
          <a:xfrm>
            <a:off x="435453" y="6268179"/>
            <a:ext cx="17417094" cy="3124767"/>
          </a:xfrm>
          <a:prstGeom prst="rect">
            <a:avLst/>
          </a:prstGeom>
        </p:spPr>
        <p:txBody>
          <a:bodyPr lIns="0" tIns="0" rIns="0" bIns="0" rtlCol="0" anchor="t">
            <a:spAutoFit/>
          </a:bodyPr>
          <a:lstStyle/>
          <a:p>
            <a:pPr algn="ctr">
              <a:lnSpc>
                <a:spcPts val="4168"/>
              </a:lnSpc>
            </a:pPr>
            <a:r>
              <a:rPr lang="en-US" sz="2977">
                <a:solidFill>
                  <a:srgbClr val="000000"/>
                </a:solidFill>
                <a:latin typeface="Open Sans"/>
                <a:ea typeface="Open Sans"/>
                <a:cs typeface="Open Sans"/>
                <a:sym typeface="Open Sans"/>
              </a:rPr>
              <a:t>“Si tenga in considerazione che il 2020 è stato un anno caratterizzato dalle restrizioni dovute alla pandemia. </a:t>
            </a:r>
          </a:p>
          <a:p>
            <a:pPr algn="ctr">
              <a:lnSpc>
                <a:spcPts val="4168"/>
              </a:lnSpc>
            </a:pPr>
            <a:r>
              <a:rPr lang="en-US" sz="2977">
                <a:solidFill>
                  <a:srgbClr val="000000"/>
                </a:solidFill>
                <a:latin typeface="Open Sans"/>
                <a:ea typeface="Open Sans"/>
                <a:cs typeface="Open Sans"/>
                <a:sym typeface="Open Sans"/>
              </a:rPr>
              <a:t>In particolare tutte le fattispecie in analisi, dopo un trend in progressivo e costante incremento, </a:t>
            </a:r>
          </a:p>
          <a:p>
            <a:pPr algn="ctr">
              <a:lnSpc>
                <a:spcPts val="4168"/>
              </a:lnSpc>
            </a:pPr>
            <a:r>
              <a:rPr lang="en-US" sz="2977">
                <a:solidFill>
                  <a:srgbClr val="000000"/>
                </a:solidFill>
                <a:latin typeface="Open Sans"/>
                <a:ea typeface="Open Sans"/>
                <a:cs typeface="Open Sans"/>
                <a:sym typeface="Open Sans"/>
              </a:rPr>
              <a:t>nel 2023 mostrano invece un leggero decremento. </a:t>
            </a:r>
          </a:p>
          <a:p>
            <a:pPr algn="ctr">
              <a:lnSpc>
                <a:spcPts val="4168"/>
              </a:lnSpc>
            </a:pPr>
            <a:r>
              <a:rPr lang="en-US" sz="2977">
                <a:solidFill>
                  <a:srgbClr val="000000"/>
                </a:solidFill>
                <a:latin typeface="Open Sans"/>
                <a:ea typeface="Open Sans"/>
                <a:cs typeface="Open Sans"/>
                <a:sym typeface="Open Sans"/>
              </a:rPr>
              <a:t>Evidente, tuttavia, l’aumento tra l’inizio e la fine del quadriennio, soprattutto per quanto concerne le violenze sessuali che mostrano una crescita del 35%.”</a:t>
            </a:r>
          </a:p>
        </p:txBody>
      </p:sp>
      <p:sp>
        <p:nvSpPr>
          <p:cNvPr id="5" name="TextBox 5"/>
          <p:cNvSpPr txBox="1"/>
          <p:nvPr/>
        </p:nvSpPr>
        <p:spPr>
          <a:xfrm>
            <a:off x="2066305" y="9754897"/>
            <a:ext cx="14155391" cy="306704"/>
          </a:xfrm>
          <a:prstGeom prst="rect">
            <a:avLst/>
          </a:prstGeom>
        </p:spPr>
        <p:txBody>
          <a:bodyPr lIns="0" tIns="0" rIns="0" bIns="0" rtlCol="0" anchor="t">
            <a:spAutoFit/>
          </a:bodyPr>
          <a:lstStyle/>
          <a:p>
            <a:pPr algn="l">
              <a:lnSpc>
                <a:spcPts val="2520"/>
              </a:lnSpc>
            </a:pPr>
            <a:r>
              <a:rPr lang="en-US" sz="1800" i="1">
                <a:solidFill>
                  <a:srgbClr val="000000"/>
                </a:solidFill>
                <a:latin typeface="Glacial Indifference Italics"/>
                <a:ea typeface="Glacial Indifference Italics"/>
                <a:cs typeface="Glacial Indifference Italics"/>
                <a:sym typeface="Glacial Indifference Italics"/>
              </a:rPr>
              <a:t>Fonte: Report 8 marzo 2024, Ministero dell’Interno, https://www.poliziadistato.it/statics/27/report-8-marzo-donne-vittime-di-violenza.pdfL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31" b="-15131"/>
            </a:stretch>
          </a:blipFill>
        </p:spPr>
      </p:sp>
      <p:sp>
        <p:nvSpPr>
          <p:cNvPr id="3" name="Freeform 3"/>
          <p:cNvSpPr/>
          <p:nvPr/>
        </p:nvSpPr>
        <p:spPr>
          <a:xfrm>
            <a:off x="391833" y="410843"/>
            <a:ext cx="17504335" cy="6384046"/>
          </a:xfrm>
          <a:custGeom>
            <a:avLst/>
            <a:gdLst/>
            <a:ahLst/>
            <a:cxnLst/>
            <a:rect l="l" t="t" r="r" b="b"/>
            <a:pathLst>
              <a:path w="17504335" h="6384046">
                <a:moveTo>
                  <a:pt x="0" y="0"/>
                </a:moveTo>
                <a:lnTo>
                  <a:pt x="17504334" y="0"/>
                </a:lnTo>
                <a:lnTo>
                  <a:pt x="17504334" y="6384046"/>
                </a:lnTo>
                <a:lnTo>
                  <a:pt x="0" y="6384046"/>
                </a:lnTo>
                <a:lnTo>
                  <a:pt x="0" y="0"/>
                </a:lnTo>
                <a:close/>
              </a:path>
            </a:pathLst>
          </a:custGeom>
          <a:blipFill>
            <a:blip r:embed="rId3"/>
            <a:stretch>
              <a:fillRect l="-2432" t="-3712" r="-1354" b="-3712"/>
            </a:stretch>
          </a:blipFill>
        </p:spPr>
      </p:sp>
      <p:sp>
        <p:nvSpPr>
          <p:cNvPr id="4" name="TextBox 4"/>
          <p:cNvSpPr txBox="1"/>
          <p:nvPr/>
        </p:nvSpPr>
        <p:spPr>
          <a:xfrm>
            <a:off x="391833" y="7086237"/>
            <a:ext cx="17504335" cy="1657244"/>
          </a:xfrm>
          <a:prstGeom prst="rect">
            <a:avLst/>
          </a:prstGeom>
        </p:spPr>
        <p:txBody>
          <a:bodyPr lIns="0" tIns="0" rIns="0" bIns="0" rtlCol="0" anchor="t">
            <a:spAutoFit/>
          </a:bodyPr>
          <a:lstStyle/>
          <a:p>
            <a:pPr algn="ctr">
              <a:lnSpc>
                <a:spcPts val="4417"/>
              </a:lnSpc>
            </a:pPr>
            <a:r>
              <a:rPr lang="en-US" sz="3155">
                <a:solidFill>
                  <a:srgbClr val="000000"/>
                </a:solidFill>
                <a:latin typeface="Open Sans"/>
                <a:ea typeface="Open Sans"/>
                <a:cs typeface="Open Sans"/>
                <a:sym typeface="Open Sans"/>
              </a:rPr>
              <a:t>“Nel quadriennio, anche l’azione di contrasto ai reati spia ha fatto registrare un incremento delle segnalazioni a carico dei presunti autori noti, del 17% per gli atti persecutori, del 20% per i maltrattamenti contro familiari e conviventi e del 26% per le violenze sessuali. “</a:t>
            </a:r>
          </a:p>
        </p:txBody>
      </p:sp>
      <p:sp>
        <p:nvSpPr>
          <p:cNvPr id="5" name="TextBox 5"/>
          <p:cNvSpPr txBox="1"/>
          <p:nvPr/>
        </p:nvSpPr>
        <p:spPr>
          <a:xfrm>
            <a:off x="2066305" y="9754897"/>
            <a:ext cx="14155391" cy="306704"/>
          </a:xfrm>
          <a:prstGeom prst="rect">
            <a:avLst/>
          </a:prstGeom>
        </p:spPr>
        <p:txBody>
          <a:bodyPr lIns="0" tIns="0" rIns="0" bIns="0" rtlCol="0" anchor="t">
            <a:spAutoFit/>
          </a:bodyPr>
          <a:lstStyle/>
          <a:p>
            <a:pPr algn="l">
              <a:lnSpc>
                <a:spcPts val="2520"/>
              </a:lnSpc>
            </a:pPr>
            <a:r>
              <a:rPr lang="en-US" sz="1800" i="1">
                <a:solidFill>
                  <a:srgbClr val="000000"/>
                </a:solidFill>
                <a:latin typeface="Glacial Indifference Italics"/>
                <a:ea typeface="Glacial Indifference Italics"/>
                <a:cs typeface="Glacial Indifference Italics"/>
                <a:sym typeface="Glacial Indifference Italics"/>
              </a:rPr>
              <a:t>Fonte: Report 8 marzo 2024, Ministero dell’Interno, https://www.poliziadistato.it/statics/27/report-8-marzo-donne-vittime-di-violenza.pdfL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31" b="-15131"/>
            </a:stretch>
          </a:blipFill>
        </p:spPr>
      </p:sp>
      <p:sp>
        <p:nvSpPr>
          <p:cNvPr id="3" name="Freeform 3"/>
          <p:cNvSpPr/>
          <p:nvPr/>
        </p:nvSpPr>
        <p:spPr>
          <a:xfrm>
            <a:off x="356116" y="2358540"/>
            <a:ext cx="11034078" cy="6104616"/>
          </a:xfrm>
          <a:custGeom>
            <a:avLst/>
            <a:gdLst/>
            <a:ahLst/>
            <a:cxnLst/>
            <a:rect l="l" t="t" r="r" b="b"/>
            <a:pathLst>
              <a:path w="11034078" h="6104616">
                <a:moveTo>
                  <a:pt x="0" y="0"/>
                </a:moveTo>
                <a:lnTo>
                  <a:pt x="11034078" y="0"/>
                </a:lnTo>
                <a:lnTo>
                  <a:pt x="11034078" y="6104616"/>
                </a:lnTo>
                <a:lnTo>
                  <a:pt x="0" y="6104616"/>
                </a:lnTo>
                <a:lnTo>
                  <a:pt x="0" y="0"/>
                </a:lnTo>
                <a:close/>
              </a:path>
            </a:pathLst>
          </a:custGeom>
          <a:blipFill>
            <a:blip r:embed="rId3"/>
            <a:stretch>
              <a:fillRect l="-6107" r="-8944" b="-4497"/>
            </a:stretch>
          </a:blipFill>
        </p:spPr>
      </p:sp>
      <p:sp>
        <p:nvSpPr>
          <p:cNvPr id="4" name="TextBox 4"/>
          <p:cNvSpPr txBox="1"/>
          <p:nvPr/>
        </p:nvSpPr>
        <p:spPr>
          <a:xfrm>
            <a:off x="2066305" y="9754897"/>
            <a:ext cx="14155391" cy="306704"/>
          </a:xfrm>
          <a:prstGeom prst="rect">
            <a:avLst/>
          </a:prstGeom>
        </p:spPr>
        <p:txBody>
          <a:bodyPr lIns="0" tIns="0" rIns="0" bIns="0" rtlCol="0" anchor="t">
            <a:spAutoFit/>
          </a:bodyPr>
          <a:lstStyle/>
          <a:p>
            <a:pPr algn="l">
              <a:lnSpc>
                <a:spcPts val="2520"/>
              </a:lnSpc>
            </a:pPr>
            <a:r>
              <a:rPr lang="en-US" sz="1800" i="1">
                <a:solidFill>
                  <a:srgbClr val="000000"/>
                </a:solidFill>
                <a:latin typeface="Glacial Indifference Italics"/>
                <a:ea typeface="Glacial Indifference Italics"/>
                <a:cs typeface="Glacial Indifference Italics"/>
                <a:sym typeface="Glacial Indifference Italics"/>
              </a:rPr>
              <a:t>Fonte: Report 8 marzo 2024, Ministero dell’Interno, https://www.poliziadistato.it/statics/27/report-8-marzo-donne-vittime-di-violenza.pdfL</a:t>
            </a:r>
          </a:p>
        </p:txBody>
      </p:sp>
      <p:sp>
        <p:nvSpPr>
          <p:cNvPr id="5" name="TextBox 5"/>
          <p:cNvSpPr txBox="1"/>
          <p:nvPr/>
        </p:nvSpPr>
        <p:spPr>
          <a:xfrm>
            <a:off x="5780980" y="462294"/>
            <a:ext cx="7554020" cy="846386"/>
          </a:xfrm>
          <a:prstGeom prst="rect">
            <a:avLst/>
          </a:prstGeom>
        </p:spPr>
        <p:txBody>
          <a:bodyPr wrap="square" lIns="0" tIns="0" rIns="0" bIns="0" rtlCol="0" anchor="t">
            <a:spAutoFit/>
          </a:bodyPr>
          <a:lstStyle/>
          <a:p>
            <a:pPr algn="ctr">
              <a:lnSpc>
                <a:spcPts val="6580"/>
              </a:lnSpc>
            </a:pPr>
            <a:r>
              <a:rPr lang="en-US" sz="4700" dirty="0">
                <a:solidFill>
                  <a:srgbClr val="920A0A"/>
                </a:solidFill>
                <a:latin typeface="Libre Baskerville"/>
                <a:ea typeface="Libre Baskerville"/>
                <a:cs typeface="Libre Baskerville"/>
                <a:sym typeface="Libre Baskerville"/>
              </a:rPr>
              <a:t>ATTI PERSECUTORI</a:t>
            </a:r>
          </a:p>
        </p:txBody>
      </p:sp>
      <p:sp>
        <p:nvSpPr>
          <p:cNvPr id="6" name="TextBox 6"/>
          <p:cNvSpPr txBox="1"/>
          <p:nvPr/>
        </p:nvSpPr>
        <p:spPr>
          <a:xfrm>
            <a:off x="11714030" y="2462738"/>
            <a:ext cx="6262913" cy="5848597"/>
          </a:xfrm>
          <a:prstGeom prst="rect">
            <a:avLst/>
          </a:prstGeom>
        </p:spPr>
        <p:txBody>
          <a:bodyPr lIns="0" tIns="0" rIns="0" bIns="0" rtlCol="0" anchor="t">
            <a:spAutoFit/>
          </a:bodyPr>
          <a:lstStyle/>
          <a:p>
            <a:pPr algn="ctr">
              <a:lnSpc>
                <a:spcPts val="3881"/>
              </a:lnSpc>
            </a:pPr>
            <a:r>
              <a:rPr lang="en-US" sz="2772">
                <a:solidFill>
                  <a:srgbClr val="000000"/>
                </a:solidFill>
                <a:latin typeface="Open Sans"/>
                <a:ea typeface="Open Sans"/>
                <a:cs typeface="Open Sans"/>
                <a:sym typeface="Open Sans"/>
              </a:rPr>
              <a:t> “Si rileva un forte incremento </a:t>
            </a:r>
          </a:p>
          <a:p>
            <a:pPr algn="ctr">
              <a:lnSpc>
                <a:spcPts val="3881"/>
              </a:lnSpc>
            </a:pPr>
            <a:r>
              <a:rPr lang="en-US" sz="2772">
                <a:solidFill>
                  <a:srgbClr val="000000"/>
                </a:solidFill>
                <a:latin typeface="Open Sans"/>
                <a:ea typeface="Open Sans"/>
                <a:cs typeface="Open Sans"/>
                <a:sym typeface="Open Sans"/>
              </a:rPr>
              <a:t>del numero di reati commessi nel 2021 con un trend che, nel biennio successivo, si mantiene sostanzialmente inalterato. </a:t>
            </a:r>
          </a:p>
          <a:p>
            <a:pPr algn="ctr">
              <a:lnSpc>
                <a:spcPts val="3881"/>
              </a:lnSpc>
            </a:pPr>
            <a:r>
              <a:rPr lang="en-US" sz="2772">
                <a:solidFill>
                  <a:srgbClr val="000000"/>
                </a:solidFill>
                <a:latin typeface="Open Sans"/>
                <a:ea typeface="Open Sans"/>
                <a:cs typeface="Open Sans"/>
                <a:sym typeface="Open Sans"/>
              </a:rPr>
              <a:t>Di contro, l’azione di contrasto, </a:t>
            </a:r>
          </a:p>
          <a:p>
            <a:pPr algn="ctr">
              <a:lnSpc>
                <a:spcPts val="3881"/>
              </a:lnSpc>
            </a:pPr>
            <a:r>
              <a:rPr lang="en-US" sz="2772">
                <a:solidFill>
                  <a:srgbClr val="000000"/>
                </a:solidFill>
                <a:latin typeface="Open Sans"/>
                <a:ea typeface="Open Sans"/>
                <a:cs typeface="Open Sans"/>
                <a:sym typeface="Open Sans"/>
              </a:rPr>
              <a:t>dopo aver evidenziato un’incidenza costante del 78% di delitti scoperti </a:t>
            </a:r>
          </a:p>
          <a:p>
            <a:pPr algn="ctr">
              <a:lnSpc>
                <a:spcPts val="3881"/>
              </a:lnSpc>
            </a:pPr>
            <a:r>
              <a:rPr lang="en-US" sz="2772">
                <a:solidFill>
                  <a:srgbClr val="000000"/>
                </a:solidFill>
                <a:latin typeface="Open Sans"/>
                <a:ea typeface="Open Sans"/>
                <a:cs typeface="Open Sans"/>
                <a:sym typeface="Open Sans"/>
              </a:rPr>
              <a:t>per i primi tre anni del periodo in argomento, nel 2023 fa rilevare un significativo aumento, </a:t>
            </a:r>
          </a:p>
          <a:p>
            <a:pPr algn="ctr">
              <a:lnSpc>
                <a:spcPts val="3881"/>
              </a:lnSpc>
            </a:pPr>
            <a:r>
              <a:rPr lang="en-US" sz="2772">
                <a:solidFill>
                  <a:srgbClr val="000000"/>
                </a:solidFill>
                <a:latin typeface="Open Sans"/>
                <a:ea typeface="Open Sans"/>
                <a:cs typeface="Open Sans"/>
                <a:sym typeface="Open Sans"/>
              </a:rPr>
              <a:t>attestandosi all’82%.”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31" b="-15131"/>
            </a:stretch>
          </a:blipFill>
        </p:spPr>
      </p:sp>
      <p:sp>
        <p:nvSpPr>
          <p:cNvPr id="3" name="Freeform 3"/>
          <p:cNvSpPr/>
          <p:nvPr/>
        </p:nvSpPr>
        <p:spPr>
          <a:xfrm>
            <a:off x="698154" y="1364792"/>
            <a:ext cx="10350001" cy="8092112"/>
          </a:xfrm>
          <a:custGeom>
            <a:avLst/>
            <a:gdLst/>
            <a:ahLst/>
            <a:cxnLst/>
            <a:rect l="l" t="t" r="r" b="b"/>
            <a:pathLst>
              <a:path w="10350001" h="8092112">
                <a:moveTo>
                  <a:pt x="0" y="0"/>
                </a:moveTo>
                <a:lnTo>
                  <a:pt x="10350001" y="0"/>
                </a:lnTo>
                <a:lnTo>
                  <a:pt x="10350001" y="8092112"/>
                </a:lnTo>
                <a:lnTo>
                  <a:pt x="0" y="8092112"/>
                </a:lnTo>
                <a:lnTo>
                  <a:pt x="0" y="0"/>
                </a:lnTo>
                <a:close/>
              </a:path>
            </a:pathLst>
          </a:custGeom>
          <a:blipFill>
            <a:blip r:embed="rId3"/>
            <a:stretch>
              <a:fillRect l="-1502" t="-3843" r="-1717" b="-1647"/>
            </a:stretch>
          </a:blipFill>
        </p:spPr>
      </p:sp>
      <p:sp>
        <p:nvSpPr>
          <p:cNvPr id="4" name="TextBox 4"/>
          <p:cNvSpPr txBox="1"/>
          <p:nvPr/>
        </p:nvSpPr>
        <p:spPr>
          <a:xfrm>
            <a:off x="2066305" y="9754897"/>
            <a:ext cx="14155391" cy="306704"/>
          </a:xfrm>
          <a:prstGeom prst="rect">
            <a:avLst/>
          </a:prstGeom>
        </p:spPr>
        <p:txBody>
          <a:bodyPr lIns="0" tIns="0" rIns="0" bIns="0" rtlCol="0" anchor="t">
            <a:spAutoFit/>
          </a:bodyPr>
          <a:lstStyle/>
          <a:p>
            <a:pPr algn="l">
              <a:lnSpc>
                <a:spcPts val="2520"/>
              </a:lnSpc>
            </a:pPr>
            <a:r>
              <a:rPr lang="en-US" sz="1800" i="1">
                <a:solidFill>
                  <a:srgbClr val="000000"/>
                </a:solidFill>
                <a:latin typeface="Glacial Indifference Italics"/>
                <a:ea typeface="Glacial Indifference Italics"/>
                <a:cs typeface="Glacial Indifference Italics"/>
                <a:sym typeface="Glacial Indifference Italics"/>
              </a:rPr>
              <a:t>Fonte: Report 8 marzo 2024, Ministero dell’Interno, https://www.poliziadistato.it/statics/27/report-8-marzo-donne-vittime-di-violenza.pdfL</a:t>
            </a:r>
          </a:p>
        </p:txBody>
      </p:sp>
      <p:sp>
        <p:nvSpPr>
          <p:cNvPr id="5" name="TextBox 5"/>
          <p:cNvSpPr txBox="1"/>
          <p:nvPr/>
        </p:nvSpPr>
        <p:spPr>
          <a:xfrm>
            <a:off x="5995640" y="276416"/>
            <a:ext cx="7491760" cy="795089"/>
          </a:xfrm>
          <a:prstGeom prst="rect">
            <a:avLst/>
          </a:prstGeom>
        </p:spPr>
        <p:txBody>
          <a:bodyPr wrap="square" lIns="0" tIns="0" rIns="0" bIns="0" rtlCol="0" anchor="t">
            <a:spAutoFit/>
          </a:bodyPr>
          <a:lstStyle/>
          <a:p>
            <a:pPr algn="ctr">
              <a:lnSpc>
                <a:spcPts val="6160"/>
              </a:lnSpc>
            </a:pPr>
            <a:r>
              <a:rPr lang="en-US" sz="4400" dirty="0">
                <a:solidFill>
                  <a:srgbClr val="920A0A"/>
                </a:solidFill>
                <a:latin typeface="Libre Baskerville"/>
                <a:ea typeface="Libre Baskerville"/>
                <a:cs typeface="Libre Baskerville"/>
                <a:sym typeface="Libre Baskerville"/>
              </a:rPr>
              <a:t>ATTI PERSECUTORI</a:t>
            </a:r>
          </a:p>
        </p:txBody>
      </p:sp>
      <p:sp>
        <p:nvSpPr>
          <p:cNvPr id="6" name="TextBox 6"/>
          <p:cNvSpPr txBox="1"/>
          <p:nvPr/>
        </p:nvSpPr>
        <p:spPr>
          <a:xfrm>
            <a:off x="11582406" y="2741242"/>
            <a:ext cx="5965732" cy="5034053"/>
          </a:xfrm>
          <a:prstGeom prst="rect">
            <a:avLst/>
          </a:prstGeom>
        </p:spPr>
        <p:txBody>
          <a:bodyPr lIns="0" tIns="0" rIns="0" bIns="0" rtlCol="0" anchor="t">
            <a:spAutoFit/>
          </a:bodyPr>
          <a:lstStyle/>
          <a:p>
            <a:pPr algn="ctr">
              <a:lnSpc>
                <a:spcPts val="4427"/>
              </a:lnSpc>
            </a:pPr>
            <a:r>
              <a:rPr lang="en-US" sz="2971" spc="222">
                <a:solidFill>
                  <a:srgbClr val="000000"/>
                </a:solidFill>
                <a:latin typeface="Open Sans"/>
                <a:ea typeface="Open Sans"/>
                <a:cs typeface="Open Sans"/>
                <a:sym typeface="Open Sans"/>
              </a:rPr>
              <a:t>“Nel 2023, l’incidenza </a:t>
            </a:r>
          </a:p>
          <a:p>
            <a:pPr algn="ctr">
              <a:lnSpc>
                <a:spcPts val="4427"/>
              </a:lnSpc>
            </a:pPr>
            <a:r>
              <a:rPr lang="en-US" sz="2971" spc="222">
                <a:solidFill>
                  <a:srgbClr val="000000"/>
                </a:solidFill>
                <a:latin typeface="Open Sans"/>
                <a:ea typeface="Open Sans"/>
                <a:cs typeface="Open Sans"/>
                <a:sym typeface="Open Sans"/>
              </a:rPr>
              <a:t>dei reati commessi risulta più elevata in Campania, Sicilia e Calabria. </a:t>
            </a:r>
          </a:p>
          <a:p>
            <a:pPr algn="ctr">
              <a:lnSpc>
                <a:spcPts val="4427"/>
              </a:lnSpc>
            </a:pPr>
            <a:r>
              <a:rPr lang="en-US" sz="2971" spc="222">
                <a:solidFill>
                  <a:srgbClr val="000000"/>
                </a:solidFill>
                <a:latin typeface="Open Sans"/>
                <a:ea typeface="Open Sans"/>
                <a:cs typeface="Open Sans"/>
                <a:sym typeface="Open Sans"/>
              </a:rPr>
              <a:t>Le regioni in cui, invece, </a:t>
            </a:r>
          </a:p>
          <a:p>
            <a:pPr algn="ctr">
              <a:lnSpc>
                <a:spcPts val="4427"/>
              </a:lnSpc>
            </a:pPr>
            <a:r>
              <a:rPr lang="en-US" sz="2971" spc="222">
                <a:solidFill>
                  <a:srgbClr val="000000"/>
                </a:solidFill>
                <a:latin typeface="Open Sans"/>
                <a:ea typeface="Open Sans"/>
                <a:cs typeface="Open Sans"/>
                <a:sym typeface="Open Sans"/>
              </a:rPr>
              <a:t>si registra un’incidenza minore sono il Veneto, </a:t>
            </a:r>
          </a:p>
          <a:p>
            <a:pPr algn="ctr">
              <a:lnSpc>
                <a:spcPts val="4427"/>
              </a:lnSpc>
            </a:pPr>
            <a:r>
              <a:rPr lang="en-US" sz="2971" spc="222">
                <a:solidFill>
                  <a:srgbClr val="000000"/>
                </a:solidFill>
                <a:latin typeface="Open Sans"/>
                <a:ea typeface="Open Sans"/>
                <a:cs typeface="Open Sans"/>
                <a:sym typeface="Open Sans"/>
              </a:rPr>
              <a:t>il Friuli Venezia Giulia e le Marche.”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31" b="-15131"/>
            </a:stretch>
          </a:blipFill>
        </p:spPr>
      </p:sp>
      <p:sp>
        <p:nvSpPr>
          <p:cNvPr id="3" name="Freeform 3"/>
          <p:cNvSpPr/>
          <p:nvPr/>
        </p:nvSpPr>
        <p:spPr>
          <a:xfrm>
            <a:off x="4026610" y="1978680"/>
            <a:ext cx="10234779" cy="2463651"/>
          </a:xfrm>
          <a:custGeom>
            <a:avLst/>
            <a:gdLst/>
            <a:ahLst/>
            <a:cxnLst/>
            <a:rect l="l" t="t" r="r" b="b"/>
            <a:pathLst>
              <a:path w="10234779" h="2463651">
                <a:moveTo>
                  <a:pt x="0" y="0"/>
                </a:moveTo>
                <a:lnTo>
                  <a:pt x="10234780" y="0"/>
                </a:lnTo>
                <a:lnTo>
                  <a:pt x="10234780" y="2463651"/>
                </a:lnTo>
                <a:lnTo>
                  <a:pt x="0" y="2463651"/>
                </a:lnTo>
                <a:lnTo>
                  <a:pt x="0" y="0"/>
                </a:lnTo>
                <a:close/>
              </a:path>
            </a:pathLst>
          </a:custGeom>
          <a:blipFill>
            <a:blip r:embed="rId3"/>
            <a:stretch>
              <a:fillRect l="-6729" t="-9018" r="-3690" b="-10822"/>
            </a:stretch>
          </a:blipFill>
        </p:spPr>
      </p:sp>
      <p:sp>
        <p:nvSpPr>
          <p:cNvPr id="4" name="Freeform 4"/>
          <p:cNvSpPr/>
          <p:nvPr/>
        </p:nvSpPr>
        <p:spPr>
          <a:xfrm>
            <a:off x="3337842" y="5641897"/>
            <a:ext cx="11301259" cy="3616403"/>
          </a:xfrm>
          <a:custGeom>
            <a:avLst/>
            <a:gdLst/>
            <a:ahLst/>
            <a:cxnLst/>
            <a:rect l="l" t="t" r="r" b="b"/>
            <a:pathLst>
              <a:path w="11301259" h="3616403">
                <a:moveTo>
                  <a:pt x="0" y="0"/>
                </a:moveTo>
                <a:lnTo>
                  <a:pt x="11301259" y="0"/>
                </a:lnTo>
                <a:lnTo>
                  <a:pt x="11301259" y="3616403"/>
                </a:lnTo>
                <a:lnTo>
                  <a:pt x="0" y="3616403"/>
                </a:lnTo>
                <a:lnTo>
                  <a:pt x="0" y="0"/>
                </a:lnTo>
                <a:close/>
              </a:path>
            </a:pathLst>
          </a:custGeom>
          <a:blipFill>
            <a:blip r:embed="rId4"/>
            <a:stretch>
              <a:fillRect/>
            </a:stretch>
          </a:blipFill>
        </p:spPr>
      </p:sp>
      <p:sp>
        <p:nvSpPr>
          <p:cNvPr id="5" name="TextBox 5"/>
          <p:cNvSpPr txBox="1"/>
          <p:nvPr/>
        </p:nvSpPr>
        <p:spPr>
          <a:xfrm>
            <a:off x="391833" y="445193"/>
            <a:ext cx="17504335" cy="1100339"/>
          </a:xfrm>
          <a:prstGeom prst="rect">
            <a:avLst/>
          </a:prstGeom>
        </p:spPr>
        <p:txBody>
          <a:bodyPr lIns="0" tIns="0" rIns="0" bIns="0" rtlCol="0" anchor="t">
            <a:spAutoFit/>
          </a:bodyPr>
          <a:lstStyle/>
          <a:p>
            <a:pPr algn="ctr">
              <a:lnSpc>
                <a:spcPts val="4417"/>
              </a:lnSpc>
            </a:pPr>
            <a:r>
              <a:rPr lang="en-US" sz="3155">
                <a:solidFill>
                  <a:srgbClr val="000000"/>
                </a:solidFill>
                <a:latin typeface="Open Sans"/>
                <a:ea typeface="Open Sans"/>
                <a:cs typeface="Open Sans"/>
                <a:sym typeface="Open Sans"/>
              </a:rPr>
              <a:t>“Procedendo ad un approfondimento sulle vittime, nel 2023 continuano, in linea con il passato, a risultare predominanti quelle di genere femminile (75%). </a:t>
            </a:r>
          </a:p>
        </p:txBody>
      </p:sp>
      <p:sp>
        <p:nvSpPr>
          <p:cNvPr id="6" name="TextBox 6"/>
          <p:cNvSpPr txBox="1"/>
          <p:nvPr/>
        </p:nvSpPr>
        <p:spPr>
          <a:xfrm>
            <a:off x="2066305" y="9754897"/>
            <a:ext cx="14155391" cy="306704"/>
          </a:xfrm>
          <a:prstGeom prst="rect">
            <a:avLst/>
          </a:prstGeom>
        </p:spPr>
        <p:txBody>
          <a:bodyPr lIns="0" tIns="0" rIns="0" bIns="0" rtlCol="0" anchor="t">
            <a:spAutoFit/>
          </a:bodyPr>
          <a:lstStyle/>
          <a:p>
            <a:pPr algn="l">
              <a:lnSpc>
                <a:spcPts val="2520"/>
              </a:lnSpc>
            </a:pPr>
            <a:r>
              <a:rPr lang="en-US" sz="1800" i="1">
                <a:solidFill>
                  <a:srgbClr val="000000"/>
                </a:solidFill>
                <a:latin typeface="Glacial Indifference Italics"/>
                <a:ea typeface="Glacial Indifference Italics"/>
                <a:cs typeface="Glacial Indifference Italics"/>
                <a:sym typeface="Glacial Indifference Italics"/>
              </a:rPr>
              <a:t>Fonte: Report 8 marzo 2024, Ministero dell’Interno, https://www.poliziadistato.it/statics/27/report-8-marzo-donne-vittime-di-violenza.pdfL</a:t>
            </a:r>
          </a:p>
        </p:txBody>
      </p:sp>
      <p:sp>
        <p:nvSpPr>
          <p:cNvPr id="7" name="TextBox 7"/>
          <p:cNvSpPr txBox="1"/>
          <p:nvPr/>
        </p:nvSpPr>
        <p:spPr>
          <a:xfrm>
            <a:off x="633106" y="4737060"/>
            <a:ext cx="17504335" cy="543433"/>
          </a:xfrm>
          <a:prstGeom prst="rect">
            <a:avLst/>
          </a:prstGeom>
        </p:spPr>
        <p:txBody>
          <a:bodyPr lIns="0" tIns="0" rIns="0" bIns="0" rtlCol="0" anchor="t">
            <a:spAutoFit/>
          </a:bodyPr>
          <a:lstStyle/>
          <a:p>
            <a:pPr algn="ctr">
              <a:lnSpc>
                <a:spcPts val="4417"/>
              </a:lnSpc>
            </a:pPr>
            <a:r>
              <a:rPr lang="en-US" sz="3155">
                <a:solidFill>
                  <a:srgbClr val="000000"/>
                </a:solidFill>
                <a:latin typeface="Open Sans"/>
                <a:ea typeface="Open Sans"/>
                <a:cs typeface="Open Sans"/>
                <a:sym typeface="Open Sans"/>
              </a:rPr>
              <a:t>Di queste, il 97% sono maggiorenni e l’89% è di nazionalità italiana.”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31" b="-15131"/>
            </a:stretch>
          </a:blipFill>
        </p:spPr>
      </p:sp>
      <p:sp>
        <p:nvSpPr>
          <p:cNvPr id="3" name="Freeform 3"/>
          <p:cNvSpPr/>
          <p:nvPr/>
        </p:nvSpPr>
        <p:spPr>
          <a:xfrm>
            <a:off x="498539" y="2109306"/>
            <a:ext cx="10892043" cy="6068389"/>
          </a:xfrm>
          <a:custGeom>
            <a:avLst/>
            <a:gdLst/>
            <a:ahLst/>
            <a:cxnLst/>
            <a:rect l="l" t="t" r="r" b="b"/>
            <a:pathLst>
              <a:path w="10892043" h="6068389">
                <a:moveTo>
                  <a:pt x="0" y="0"/>
                </a:moveTo>
                <a:lnTo>
                  <a:pt x="10892043" y="0"/>
                </a:lnTo>
                <a:lnTo>
                  <a:pt x="10892043" y="6068388"/>
                </a:lnTo>
                <a:lnTo>
                  <a:pt x="0" y="6068388"/>
                </a:lnTo>
                <a:lnTo>
                  <a:pt x="0" y="0"/>
                </a:lnTo>
                <a:close/>
              </a:path>
            </a:pathLst>
          </a:custGeom>
          <a:blipFill>
            <a:blip r:embed="rId3"/>
            <a:stretch>
              <a:fillRect l="-2039" b="-2929"/>
            </a:stretch>
          </a:blipFill>
        </p:spPr>
      </p:sp>
      <p:sp>
        <p:nvSpPr>
          <p:cNvPr id="4" name="TextBox 4"/>
          <p:cNvSpPr txBox="1"/>
          <p:nvPr/>
        </p:nvSpPr>
        <p:spPr>
          <a:xfrm>
            <a:off x="2066305" y="9754897"/>
            <a:ext cx="14155391" cy="306704"/>
          </a:xfrm>
          <a:prstGeom prst="rect">
            <a:avLst/>
          </a:prstGeom>
        </p:spPr>
        <p:txBody>
          <a:bodyPr lIns="0" tIns="0" rIns="0" bIns="0" rtlCol="0" anchor="t">
            <a:spAutoFit/>
          </a:bodyPr>
          <a:lstStyle/>
          <a:p>
            <a:pPr algn="l">
              <a:lnSpc>
                <a:spcPts val="2520"/>
              </a:lnSpc>
            </a:pPr>
            <a:r>
              <a:rPr lang="en-US" sz="1800" i="1">
                <a:solidFill>
                  <a:srgbClr val="000000"/>
                </a:solidFill>
                <a:latin typeface="Glacial Indifference Italics"/>
                <a:ea typeface="Glacial Indifference Italics"/>
                <a:cs typeface="Glacial Indifference Italics"/>
                <a:sym typeface="Glacial Indifference Italics"/>
              </a:rPr>
              <a:t>Fonte: Report 8 marzo 2024, Ministero dell’Interno, https://www.poliziadistato.it/statics/27/report-8-marzo-donne-vittime-di-violenza.pdfL</a:t>
            </a:r>
          </a:p>
        </p:txBody>
      </p:sp>
      <p:sp>
        <p:nvSpPr>
          <p:cNvPr id="5" name="TextBox 5"/>
          <p:cNvSpPr txBox="1"/>
          <p:nvPr/>
        </p:nvSpPr>
        <p:spPr>
          <a:xfrm>
            <a:off x="770830" y="732162"/>
            <a:ext cx="16746339" cy="695946"/>
          </a:xfrm>
          <a:prstGeom prst="rect">
            <a:avLst/>
          </a:prstGeom>
        </p:spPr>
        <p:txBody>
          <a:bodyPr lIns="0" tIns="0" rIns="0" bIns="0" rtlCol="0" anchor="t">
            <a:spAutoFit/>
          </a:bodyPr>
          <a:lstStyle/>
          <a:p>
            <a:pPr algn="ctr">
              <a:lnSpc>
                <a:spcPts val="5740"/>
              </a:lnSpc>
            </a:pPr>
            <a:r>
              <a:rPr lang="en-US" sz="4100">
                <a:solidFill>
                  <a:srgbClr val="920A0A"/>
                </a:solidFill>
                <a:latin typeface="Libre Baskerville"/>
                <a:ea typeface="Libre Baskerville"/>
                <a:cs typeface="Libre Baskerville"/>
                <a:sym typeface="Libre Baskerville"/>
              </a:rPr>
              <a:t>MALTRATTAMENTI CONTRO FAMILIARI E CONVIVENTI </a:t>
            </a:r>
          </a:p>
        </p:txBody>
      </p:sp>
      <p:sp>
        <p:nvSpPr>
          <p:cNvPr id="6" name="TextBox 6"/>
          <p:cNvSpPr txBox="1"/>
          <p:nvPr/>
        </p:nvSpPr>
        <p:spPr>
          <a:xfrm>
            <a:off x="11714030" y="3418595"/>
            <a:ext cx="6262913" cy="3402186"/>
          </a:xfrm>
          <a:prstGeom prst="rect">
            <a:avLst/>
          </a:prstGeom>
        </p:spPr>
        <p:txBody>
          <a:bodyPr lIns="0" tIns="0" rIns="0" bIns="0" rtlCol="0" anchor="t">
            <a:spAutoFit/>
          </a:bodyPr>
          <a:lstStyle/>
          <a:p>
            <a:pPr algn="ctr">
              <a:lnSpc>
                <a:spcPts val="3881"/>
              </a:lnSpc>
            </a:pPr>
            <a:r>
              <a:rPr lang="en-US" sz="2772">
                <a:solidFill>
                  <a:srgbClr val="000000"/>
                </a:solidFill>
                <a:latin typeface="Open Sans"/>
                <a:ea typeface="Open Sans"/>
                <a:cs typeface="Open Sans"/>
                <a:sym typeface="Open Sans"/>
              </a:rPr>
              <a:t>“Fino al 2022 si rileva un trend crescente dei reati commessi, </a:t>
            </a:r>
          </a:p>
          <a:p>
            <a:pPr algn="ctr">
              <a:lnSpc>
                <a:spcPts val="3881"/>
              </a:lnSpc>
            </a:pPr>
            <a:r>
              <a:rPr lang="en-US" sz="2772">
                <a:solidFill>
                  <a:srgbClr val="000000"/>
                </a:solidFill>
                <a:latin typeface="Open Sans"/>
                <a:ea typeface="Open Sans"/>
                <a:cs typeface="Open Sans"/>
                <a:sym typeface="Open Sans"/>
              </a:rPr>
              <a:t>che invece decrescono nel 2023.</a:t>
            </a:r>
          </a:p>
          <a:p>
            <a:pPr algn="ctr">
              <a:lnSpc>
                <a:spcPts val="3881"/>
              </a:lnSpc>
            </a:pPr>
            <a:r>
              <a:rPr lang="en-US" sz="2772">
                <a:solidFill>
                  <a:srgbClr val="000000"/>
                </a:solidFill>
                <a:latin typeface="Open Sans"/>
                <a:ea typeface="Open Sans"/>
                <a:cs typeface="Open Sans"/>
                <a:sym typeface="Open Sans"/>
              </a:rPr>
              <a:t> La relativa azione di contrasto </a:t>
            </a:r>
          </a:p>
          <a:p>
            <a:pPr algn="ctr">
              <a:lnSpc>
                <a:spcPts val="3881"/>
              </a:lnSpc>
            </a:pPr>
            <a:r>
              <a:rPr lang="en-US" sz="2772">
                <a:solidFill>
                  <a:srgbClr val="000000"/>
                </a:solidFill>
                <a:latin typeface="Open Sans"/>
                <a:ea typeface="Open Sans"/>
                <a:cs typeface="Open Sans"/>
                <a:sym typeface="Open Sans"/>
              </a:rPr>
              <a:t>si attesta intorno al 94% di delitti scoperti nel primo triennio </a:t>
            </a:r>
          </a:p>
          <a:p>
            <a:pPr algn="ctr">
              <a:lnSpc>
                <a:spcPts val="3881"/>
              </a:lnSpc>
            </a:pPr>
            <a:r>
              <a:rPr lang="en-US" sz="2772">
                <a:solidFill>
                  <a:srgbClr val="000000"/>
                </a:solidFill>
                <a:latin typeface="Open Sans"/>
                <a:ea typeface="Open Sans"/>
                <a:cs typeface="Open Sans"/>
                <a:sym typeface="Open Sans"/>
              </a:rPr>
              <a:t>per arrivare al 99% nel 2023.”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31" b="-15131"/>
            </a:stretch>
          </a:blipFill>
        </p:spPr>
      </p:sp>
      <p:sp>
        <p:nvSpPr>
          <p:cNvPr id="3" name="Freeform 3"/>
          <p:cNvSpPr/>
          <p:nvPr/>
        </p:nvSpPr>
        <p:spPr>
          <a:xfrm>
            <a:off x="852090" y="1471262"/>
            <a:ext cx="10052265" cy="7881890"/>
          </a:xfrm>
          <a:custGeom>
            <a:avLst/>
            <a:gdLst/>
            <a:ahLst/>
            <a:cxnLst/>
            <a:rect l="l" t="t" r="r" b="b"/>
            <a:pathLst>
              <a:path w="10052265" h="7881890">
                <a:moveTo>
                  <a:pt x="0" y="0"/>
                </a:moveTo>
                <a:lnTo>
                  <a:pt x="10052266" y="0"/>
                </a:lnTo>
                <a:lnTo>
                  <a:pt x="10052266" y="7881890"/>
                </a:lnTo>
                <a:lnTo>
                  <a:pt x="0" y="7881890"/>
                </a:lnTo>
                <a:lnTo>
                  <a:pt x="0" y="0"/>
                </a:lnTo>
                <a:close/>
              </a:path>
            </a:pathLst>
          </a:custGeom>
          <a:blipFill>
            <a:blip r:embed="rId3"/>
            <a:stretch>
              <a:fillRect/>
            </a:stretch>
          </a:blipFill>
        </p:spPr>
      </p:sp>
      <p:sp>
        <p:nvSpPr>
          <p:cNvPr id="4" name="TextBox 4"/>
          <p:cNvSpPr txBox="1"/>
          <p:nvPr/>
        </p:nvSpPr>
        <p:spPr>
          <a:xfrm>
            <a:off x="2066305" y="9754897"/>
            <a:ext cx="14155391" cy="306704"/>
          </a:xfrm>
          <a:prstGeom prst="rect">
            <a:avLst/>
          </a:prstGeom>
        </p:spPr>
        <p:txBody>
          <a:bodyPr lIns="0" tIns="0" rIns="0" bIns="0" rtlCol="0" anchor="t">
            <a:spAutoFit/>
          </a:bodyPr>
          <a:lstStyle/>
          <a:p>
            <a:pPr algn="l">
              <a:lnSpc>
                <a:spcPts val="2520"/>
              </a:lnSpc>
            </a:pPr>
            <a:r>
              <a:rPr lang="en-US" sz="1800" i="1">
                <a:solidFill>
                  <a:srgbClr val="000000"/>
                </a:solidFill>
                <a:latin typeface="Glacial Indifference Italics"/>
                <a:ea typeface="Glacial Indifference Italics"/>
                <a:cs typeface="Glacial Indifference Italics"/>
                <a:sym typeface="Glacial Indifference Italics"/>
              </a:rPr>
              <a:t>Fonte: Report 8 marzo 2024, Ministero dell’Interno, https://www.poliziadistato.it/statics/27/report-8-marzo-donne-vittime-di-violenza.pdfL</a:t>
            </a:r>
          </a:p>
        </p:txBody>
      </p:sp>
      <p:sp>
        <p:nvSpPr>
          <p:cNvPr id="5" name="TextBox 5"/>
          <p:cNvSpPr txBox="1"/>
          <p:nvPr/>
        </p:nvSpPr>
        <p:spPr>
          <a:xfrm>
            <a:off x="11582406" y="2741242"/>
            <a:ext cx="5965732" cy="5034053"/>
          </a:xfrm>
          <a:prstGeom prst="rect">
            <a:avLst/>
          </a:prstGeom>
        </p:spPr>
        <p:txBody>
          <a:bodyPr lIns="0" tIns="0" rIns="0" bIns="0" rtlCol="0" anchor="t">
            <a:spAutoFit/>
          </a:bodyPr>
          <a:lstStyle/>
          <a:p>
            <a:pPr algn="ctr">
              <a:lnSpc>
                <a:spcPts val="4427"/>
              </a:lnSpc>
            </a:pPr>
            <a:r>
              <a:rPr lang="en-US" sz="2971" spc="222">
                <a:solidFill>
                  <a:srgbClr val="000000"/>
                </a:solidFill>
                <a:latin typeface="Open Sans"/>
                <a:ea typeface="Open Sans"/>
                <a:cs typeface="Open Sans"/>
                <a:sym typeface="Open Sans"/>
              </a:rPr>
              <a:t>“Nel 2023 la Campania, la Sicilia e il Lazio risultano le regioni con la più elevata incidenza dei reati commessi.</a:t>
            </a:r>
          </a:p>
          <a:p>
            <a:pPr algn="ctr">
              <a:lnSpc>
                <a:spcPts val="4427"/>
              </a:lnSpc>
            </a:pPr>
            <a:r>
              <a:rPr lang="en-US" sz="2971" spc="222">
                <a:solidFill>
                  <a:srgbClr val="000000"/>
                </a:solidFill>
                <a:latin typeface="Open Sans"/>
                <a:ea typeface="Open Sans"/>
                <a:cs typeface="Open Sans"/>
                <a:sym typeface="Open Sans"/>
              </a:rPr>
              <a:t>Il Friuli Venezia Giulia, </a:t>
            </a:r>
          </a:p>
          <a:p>
            <a:pPr algn="ctr">
              <a:lnSpc>
                <a:spcPts val="4427"/>
              </a:lnSpc>
            </a:pPr>
            <a:r>
              <a:rPr lang="en-US" sz="2971" spc="222">
                <a:solidFill>
                  <a:srgbClr val="000000"/>
                </a:solidFill>
                <a:latin typeface="Open Sans"/>
                <a:ea typeface="Open Sans"/>
                <a:cs typeface="Open Sans"/>
                <a:sym typeface="Open Sans"/>
              </a:rPr>
              <a:t>le Marche e il Molise sono, invece, quelle in cui tale incidenza è più bassa.”</a:t>
            </a:r>
          </a:p>
        </p:txBody>
      </p:sp>
      <p:sp>
        <p:nvSpPr>
          <p:cNvPr id="6" name="TextBox 6"/>
          <p:cNvSpPr txBox="1"/>
          <p:nvPr/>
        </p:nvSpPr>
        <p:spPr>
          <a:xfrm>
            <a:off x="1179264" y="365774"/>
            <a:ext cx="15929472" cy="662926"/>
          </a:xfrm>
          <a:prstGeom prst="rect">
            <a:avLst/>
          </a:prstGeom>
        </p:spPr>
        <p:txBody>
          <a:bodyPr lIns="0" tIns="0" rIns="0" bIns="0" rtlCol="0" anchor="t">
            <a:spAutoFit/>
          </a:bodyPr>
          <a:lstStyle/>
          <a:p>
            <a:pPr algn="ctr">
              <a:lnSpc>
                <a:spcPts val="5460"/>
              </a:lnSpc>
            </a:pPr>
            <a:r>
              <a:rPr lang="en-US" sz="3900">
                <a:solidFill>
                  <a:srgbClr val="920A0A"/>
                </a:solidFill>
                <a:latin typeface="Libre Baskerville"/>
                <a:ea typeface="Libre Baskerville"/>
                <a:cs typeface="Libre Baskerville"/>
                <a:sym typeface="Libre Baskerville"/>
              </a:rPr>
              <a:t>MALTRATTAMENTI CONTRO FAMILIARI E CONVIVENTI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1720</Words>
  <Application>Microsoft Office PowerPoint</Application>
  <PresentationFormat>Personalizzato</PresentationFormat>
  <Paragraphs>91</Paragraphs>
  <Slides>22</Slides>
  <Notes>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22</vt:i4>
      </vt:variant>
    </vt:vector>
  </HeadingPairs>
  <TitlesOfParts>
    <vt:vector size="32" baseType="lpstr">
      <vt:lpstr>The Seasons</vt:lpstr>
      <vt:lpstr>Open Sans</vt:lpstr>
      <vt:lpstr>Safira March</vt:lpstr>
      <vt:lpstr>Arial</vt:lpstr>
      <vt:lpstr>Open Sans Italics</vt:lpstr>
      <vt:lpstr>Open Sans Bold</vt:lpstr>
      <vt:lpstr>Libre Baskerville</vt:lpstr>
      <vt:lpstr>Glacial Indifference Italics</vt:lpstr>
      <vt:lpstr>Calibri</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Neutral Elegant Interior Design Project Proposal Presentation</dc:title>
  <dc:creator>Piero Dalle Vedove</dc:creator>
  <cp:lastModifiedBy>Piero Dalle</cp:lastModifiedBy>
  <cp:revision>3</cp:revision>
  <dcterms:created xsi:type="dcterms:W3CDTF">2006-08-16T00:00:00Z</dcterms:created>
  <dcterms:modified xsi:type="dcterms:W3CDTF">2024-10-10T06:43:28Z</dcterms:modified>
  <dc:identifier>DAGSVrWgL18</dc:identifier>
</cp:coreProperties>
</file>